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4630400" cy="8229600"/>
  <p:notesSz cx="8229600" cy="14630400"/>
  <p:embeddedFontLst>
    <p:embeddedFont>
      <p:font typeface="Inter"/>
      <p:regular r:id="rId27"/>
    </p:embeddedFont>
    <p:embeddedFont>
      <p:font typeface="Inter"/>
      <p:regular r:id="rId28"/>
    </p:embeddedFont>
    <p:embeddedFont>
      <p:font typeface="Inter"/>
      <p:regular r:id="rId29"/>
    </p:embeddedFont>
    <p:embeddedFont>
      <p:font typeface="Inter"/>
      <p:regular r:id="rId30"/>
    </p:embeddedFont>
    <p:embeddedFont>
      <p:font typeface="Inter"/>
      <p:regular r:id="rId31"/>
    </p:embeddedFont>
    <p:embeddedFont>
      <p:font typeface="Inter"/>
      <p:regular r:id="rId32"/>
    </p:embeddedFont>
    <p:embeddedFont>
      <p:font typeface="Inter"/>
      <p:regular r:id="rId33"/>
    </p:embeddedFont>
    <p:embeddedFont>
      <p:font typeface="Inter"/>
      <p:regular r:id="rId3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openxmlformats.org/officeDocument/2006/relationships/font" Target="fonts/font1.fntdata"/><Relationship Id="rId28" Type="http://schemas.openxmlformats.org/officeDocument/2006/relationships/font" Target="fonts/font2.fntdata"/><Relationship Id="rId29" Type="http://schemas.openxmlformats.org/officeDocument/2006/relationships/font" Target="fonts/font3.fntdata"/><Relationship Id="rId30" Type="http://schemas.openxmlformats.org/officeDocument/2006/relationships/font" Target="fonts/font4.fntdata"/><Relationship Id="rId31" Type="http://schemas.openxmlformats.org/officeDocument/2006/relationships/font" Target="fonts/font5.fntdata"/><Relationship Id="rId32" Type="http://schemas.openxmlformats.org/officeDocument/2006/relationships/font" Target="fonts/font6.fntdata"/><Relationship Id="rId33" Type="http://schemas.openxmlformats.org/officeDocument/2006/relationships/font" Target="fonts/font7.fntdata"/><Relationship Id="rId3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0548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Mehr operative Ruhe — ohne neue Software-Lawine.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7667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Eine Beispielpräsentation der TPAI GmbH für Inhaber und Geschäftsleitungen von Treuhand-, Architektur-, Beratungs-, Industrie-, Handels- und Dienstleistungsbetrieben mit 8 bis 80 Mitarbeitenden.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4914305"/>
            <a:ext cx="13042821" cy="16907"/>
          </a:xfrm>
          <a:prstGeom prst="rect">
            <a:avLst/>
          </a:prstGeom>
          <a:solidFill>
            <a:srgbClr val="272525">
              <a:alpha val="50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793790" y="524303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Für KMU-Geschäftsleitungen in der Schweiz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86109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TPAI GmbH · Basel · 2026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0771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Modul 5 — Dokumentenentwürfe, nicht leere Vorlagen.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7890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Verträge, Offerten, Bestellbestätigungen, Stellenbeschreibungen, Mahnschreiben — viele Dokumente werden in jedem Betrieb 80 % gleich gebaut.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55985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TPAI nutzt Ihre bestehenden Vorlagen plus die Eingangsdaten und schreibt einen Erstentwurf, der dem Endprodukt nahekommt.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54081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Sie korrigieren das letzte Drittel. Sie unterschreiben.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615886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Was Sie nicht mehr machen: leere Word-Dateien öffnen.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80317"/>
            <a:ext cx="118431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Modul 6 — Reporting, das zu Ihnen kommt.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4272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Statt Sie alle vierzehn Tage durch ein BI-Tool laufen zu lassen, schickt TPAI Ihnen eine kurze Wochenbilanz — sortiert nach den Kennzahlen, die Sie wirklich verfolgen.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72368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Beispiel: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341733"/>
            <a:ext cx="13042821" cy="1689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Auftragseingang Woche 18: CHF 412'000 (+8 % YoY)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Mahnstand: 14 offene Rechnungen, davon 3 mit über 60 Tagen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Personal: 2 neue Bewerbungen, 1 Krankmeldung, 0 Kündigungen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Drei interne Themen, die in den Nachrichten der letzten Woche gehäuft auftauchten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628638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Drei A4-Seiten. Sonntagabend im Posteingang. Statt drei Tagen interner Reporting-Mailverkehr.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2066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Realistische Zeitgewinne — pro Person, pro Woche.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91853"/>
            <a:ext cx="13042821" cy="23360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Geschäftsleitung: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6 bis 9 Stunden pro Woche zurück (Mail-Triage, Wissensanfragen, Terminkoordination, Standardentscheidungen)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Sekretariat / Office Management: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8 bis 12 Stunden pro Woche zurück (Postsortierung, Standardantworten, Dokumentenentwürfe)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Sachbearbeiter / Fachverantwortliche: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3 bis 5 Stunden pro Woche zurück (Wissenssuche, Mailbearbeitung, Reporting)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598301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Bei einem KMU mit 25 Mitarbeitenden ergibt das in Summe rund 80 bis 130 Vollzeitstunden pro Woche, die woandershin fliessen können — in Verkauf, in Kundenkontakt, in Innovation, in Schlaf.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09970"/>
            <a:ext cx="13042821" cy="1346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Mini-Fallstudie: Treuhandgesellschaft, 22 Mitarbeitende, Region Nordwestschweiz.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793790" y="2568535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Ausgangslage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793790" y="3109793"/>
            <a:ext cx="6258520" cy="29751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 Standorte, gewachsen über 18 Jahre</a:t>
            </a:r>
            <a:endParaRPr lang="en-US" sz="1650" dirty="0"/>
          </a:p>
          <a:p>
            <a:pPr algn="l" marL="342900" indent="-342900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Wissen liegt in Köpfen, in Outlook-Ordnern, in vier verschiedenen Server-Strukturen</a:t>
            </a:r>
            <a:endParaRPr lang="en-US" sz="1650" dirty="0"/>
          </a:p>
          <a:p>
            <a:pPr algn="l" marL="342900" indent="-342900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Inhaber bekommt 130 bis 180 Mails pro Tag</a:t>
            </a:r>
            <a:endParaRPr lang="en-US" sz="1650" dirty="0"/>
          </a:p>
          <a:p>
            <a:pPr algn="l" marL="342900" indent="-342900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Standardanfragen werden von zehn verschiedenen Personen unterschiedlich beantwortet</a:t>
            </a:r>
            <a:endParaRPr lang="en-US" sz="1650" dirty="0"/>
          </a:p>
          <a:p>
            <a:pPr algn="l" marL="342900" indent="-342900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Erste Reaktionszeit auf Mandantenmails: 7 Stunden Median</a:t>
            </a:r>
            <a:endParaRPr lang="en-US" sz="1650" dirty="0"/>
          </a:p>
        </p:txBody>
      </p:sp>
      <p:sp>
        <p:nvSpPr>
          <p:cNvPr id="5" name="Shape 3"/>
          <p:cNvSpPr/>
          <p:nvPr/>
        </p:nvSpPr>
        <p:spPr>
          <a:xfrm>
            <a:off x="7430452" y="2363867"/>
            <a:ext cx="6569035" cy="3792617"/>
          </a:xfrm>
          <a:prstGeom prst="roundRect">
            <a:avLst>
              <a:gd name="adj" fmla="val 4091"/>
            </a:avLst>
          </a:prstGeom>
          <a:solidFill>
            <a:srgbClr val="4950BC"/>
          </a:solidFill>
          <a:ln/>
        </p:spPr>
      </p:sp>
      <p:sp>
        <p:nvSpPr>
          <p:cNvPr id="6" name="Text 4"/>
          <p:cNvSpPr/>
          <p:nvPr/>
        </p:nvSpPr>
        <p:spPr>
          <a:xfrm>
            <a:off x="7645837" y="2568535"/>
            <a:ext cx="2833330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Nach 12 Wochen Pilot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7645837" y="3109793"/>
            <a:ext cx="6138267" cy="29035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Wissensassistent erschliesst rund 80 % aller relevanten Vorlagen, Richtlinien und Vorgängerfälle</a:t>
            </a:r>
            <a:endParaRPr lang="en-US" sz="1650" dirty="0"/>
          </a:p>
          <a:p>
            <a:pPr algn="l" marL="342900" indent="-342900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Inhaber-Mailbox: 38 Minuten morgens, 22 Minuten nachmittags — 90 % weniger als vorher</a:t>
            </a:r>
            <a:endParaRPr lang="en-US" sz="1650" dirty="0"/>
          </a:p>
          <a:p>
            <a:pPr algn="l" marL="342900" indent="-342900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Standardanfragen werden in 70 % der Fälle vom Sekretariat oder direkt vom Assistenten beantwortet, in einem konsistenten Tonfall</a:t>
            </a:r>
            <a:endParaRPr lang="en-US" sz="1650" dirty="0"/>
          </a:p>
          <a:p>
            <a:pPr algn="l" marL="342900" indent="-342900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Erste Reaktionszeit: 41 Minuten Median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1116925" y="6617018"/>
            <a:ext cx="12719685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"Ich habe vorher das Gefühl gehabt, ich verteile mein Wissen ständig. Jetzt verteilt es sich von selbst." — Inhaber-Aussage im Pilotabschluss</a:t>
            </a:r>
            <a:endParaRPr lang="en-US" sz="1650" dirty="0"/>
          </a:p>
        </p:txBody>
      </p:sp>
      <p:sp>
        <p:nvSpPr>
          <p:cNvPr id="9" name="Shape 7"/>
          <p:cNvSpPr/>
          <p:nvPr/>
        </p:nvSpPr>
        <p:spPr>
          <a:xfrm>
            <a:off x="793790" y="6386751"/>
            <a:ext cx="30480" cy="1132761"/>
          </a:xfrm>
          <a:prstGeom prst="rect">
            <a:avLst/>
          </a:prstGeom>
          <a:solidFill>
            <a:srgbClr val="4950BC"/>
          </a:solidFill>
          <a:ln/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53076"/>
            <a:ext cx="841390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Architektur in vier Bausteinen.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1548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Eingang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Mail, Webformular, Telefonat, Chat, Brief-Scan werden strukturiert erfasst.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53353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Wissen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Antworten greifen auf freigegebene Dokumente, Vorlagen und vergangene Entscheidungen zurück, mit Quellenangabe.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51449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 Aktion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Entwurf, Aufgabe, Termin, CRM-Eintrag oder Eskalation entsteht automatisch.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13254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4. Kontrolle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Freigaben, Audit-Logs, Datenfluss bleiben für Sie und Ihren Datenschutzverantwortlichen nachvollziehbar.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75060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Alles vier integriert sich in Ihre bestehende IT-Landschaft — Microsoft 365, Google Workspace, Bexio, Abacus, Sage. Es entsteht kein neues Login, kein neuer Ort, an dem Mitarbeiter Daten "auch noch" pflegen müssen.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9652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Investition und Amortisation, ohne Schönfärberei.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6770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Setup-Pauschale: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zwischen CHF 4'500 und CHF 12'000 einmalig, abhängig von Umfang.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18576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Laufender Betrieb: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zwischen CHF 1'200 und CHF 3'500 monatlich, je nach Mitarbeiterzahl und Modulen.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0381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Übliche Amortisation: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zwischen 2 und 5 Monaten, gerechnet auf eingesparte Personalstunden auf GL-Ebene.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5478542"/>
            <a:ext cx="13042821" cy="16907"/>
          </a:xfrm>
          <a:prstGeom prst="rect">
            <a:avLst/>
          </a:prstGeom>
          <a:solidFill>
            <a:srgbClr val="272525">
              <a:alpha val="5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793790" y="580727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Ein Vergleich: Eine zusätzliche Sekretariatsstelle 80 % kostet zwischen CHF 6'000 und CHF 7'500 pro Monat — und sie ist krank, wenn sie krank ist.</a:t>
            </a:r>
            <a:endParaRPr lang="en-US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3317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Datenschutz und Compliance — ehrlich erklärt.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69450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 KMU-Backoffices liegen oft vertrauliche Daten: Personaldossiers, Mandantenakten, Lieferantenkonditionen, M&amp;A-Material.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67545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Konkret bei TPAI: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293513"/>
            <a:ext cx="13042821" cy="2131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Hosting in der Schweiz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revDSG-konform.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Keine Modelltrainings auf Ihren Daten.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Ihr Wissen bleibt Ihr Wissen, auch beim Anbieter.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Rollenbasierte Sichtbarkeit: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Lohnbuchhaltung sieht Lohndaten, nicht Mandate. Verkauf sieht Verkauf, nicht HR.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Audit-Trail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für jede automatische Aktion, exportierbar, revisionsfähig.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Klar kündbare Verträge.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Bei Vertragsende wird auf Wunsch alles gelöscht und das mit einem Protokoll bestätigt.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668035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Wir geben Ihrem Datenschutzbeauftragten oder externen Berater eine zwölfseitige Dokumentation, die genau erklärt, welche Daten wo verarbeitet werden — keine Marketingbroschüre.</a:t>
            </a:r>
            <a:endParaRPr lang="en-US" sz="1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34528"/>
            <a:ext cx="1008268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Pilot in 14 Tagen — KMU-Backoffice.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9693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Tag 1: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Wir hören zu. Inhaber, Sekretariat, ein typischer Sachbearbeiter. Drei mal 45 Minuten.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7149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Tag 2 bis 5: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Wir bauen den Eingangs-Filter und den Wissens-Assistenten in einer Pilotumgebung mit Ihrer realen Mail-Last (verschlüsselt, isoliert).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9594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Tag 6: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Live-Schaltung für Inhaber + zwei Personen.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31399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Tag 7 bis 13: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Tagesreviews, Korrekturen, Erweiterung auf weitere Personen.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93205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Tag 14: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Wirtschaftsbilanz. Realzahlen statt Slides. Sie entscheiden frei.</a:t>
            </a:r>
            <a:endParaRPr lang="en-US" sz="1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77253"/>
            <a:ext cx="127071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Drei häufige Einwände — ehrlich beantwortet.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03966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"Wir haben keine Zeit für eine Implementierung."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265771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Genau deshalb übernehmen wir den Aufwand. Sie müssen für die Pilotphase 4 bis 6 Stunden Zeit Ihrer Schlüsselpersonen einplanen. Mehr nicht.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3695343"/>
            <a:ext cx="13042821" cy="16907"/>
          </a:xfrm>
          <a:prstGeom prst="rect">
            <a:avLst/>
          </a:prstGeom>
          <a:solidFill>
            <a:srgbClr val="272525">
              <a:alpha val="50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793790" y="402407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"Wir haben sensible Daten, das geht nicht in eine Cloud."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64212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Wir hosten in der Schweiz. Wir können in besonderen Fällen On-Premise installieren. Wir geben Ihnen vor dem Start einen Datenflussplan, der auch für Ihren Compliance-Officer reicht.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93790" y="5679758"/>
            <a:ext cx="13042821" cy="16907"/>
          </a:xfrm>
          <a:prstGeom prst="rect">
            <a:avLst/>
          </a:prstGeom>
          <a:solidFill>
            <a:srgbClr val="272525">
              <a:alpha val="5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793790" y="600848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"Wir haben schon ein CRM und ein DMS und ein ERP."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3790" y="662654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Perfekt. TPAI ersetzt nichts davon. TPAI sitzt darüber und sorgt dafür, dass Ihre Mitarbeiter sie nutzen, ohne sie zu öffnen.</a:t>
            </a:r>
            <a:endParaRPr lang="en-US" sz="17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5307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Der Schritt jetzt.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1548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Wir kommen 90 Minuten vorbei.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53353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Wir hören Ihnen, Ihrem Sekretariat und einem typischen Mitarbeiter zu.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15159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Wir geben Ihnen ein ehrliches Urteil, an welchen drei Stellen TPAI bei Ihnen den höchsten Hebel hätte — und wo es nicht passt.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13254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Wenn die drei Stellen plausibel sind, gehen wir in einen 14-Tage-Pilot mit Realdaten. Mit echten Zahlen am Ende. Ohne Verpflichtung, weiterzumachen.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61135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Falls nicht: ehrliches Wort, ein Espresso, gut.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81207"/>
            <a:ext cx="98371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Sie kennen den Mittwoch um 16:30.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24361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Die Wochenmitte ist eigentlich der ruhigste Tag im Kalender.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286166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Trotzdem haben Sie heute keine 25 Minuten am Stück gehabt, um den Quartalsabschluss vorzubereiten, der seit Freitag auf Ihrem Tisch liegt.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842623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 Ihrem Posteingang: 184 ungelesene Mails. Davon vier wirklich wichtig. Die anderen 180 sind Newsletter, CC-Verteiler, Lieferantenbestätigungen, "FYI"-Weiterleitungen und drei sehr lange Threads, in denen Ihre Meinung erwartet wird, ohne dass jemand sie explizit gefragt hat.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18648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 Ihrer Kalender-App: drei Anfragen für nächste Woche, alle wollen "kurz 30 Minuten Ihrer Zeit", alle ohne klares Ziel.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80453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 Ihrem Teams-Chat: Ihre Buchhalterin fragt zum dritten Mal, ob die Abrechnung der Kreditoren wirklich auf 2 Monate verlängert werden darf.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678549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 Ihrem Kopf: das Gefühl, dass Sie heute viel gearbeitet, aber wenig entschieden haben.</a:t>
            </a:r>
            <a:endParaRPr lang="en-US" sz="17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7113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Kontakt.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3353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TPAI GmbH — Timo Petri AI Services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Basel, Schweiz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51449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kontakt@tpai.ch</a:t>
            </a:r>
            <a:endParaRPr lang="en-US" sz="1750" dirty="0"/>
          </a:p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+41 (0) ...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49544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Termin direkt buchen: tpai.ch/kontakt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2626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Das ist nicht Bequemlichkeit. Das ist ein Strukturproblem.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97448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 typischen Schweizer KMU mit 20 bis 50 Mitarbeitenden landen geschätzt 60 bis 75 Prozent aller eingehenden Informationen direkt oder indirekt bei der Geschäftsleitung — auch dann, wenn 80 Prozent davon delegiert werden könnten.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74130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Der Grund ist selten Mikromanagement.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35936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Der Grund ist, dass es kein Filtersystem gibt, das gut genug filtert.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9774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Wenn die Sekretärin "im Zweifel weiterleitet" und der Mitarbeiter "lieber kurz nachfragt", landet alles oben — und oben ist die teuerste Stelle im Betrieb.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55464"/>
            <a:ext cx="957417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Drei stille Kosten, die kein Controller findet.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1712714"/>
            <a:ext cx="13042821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Die Wissenssuche, die niemand misst.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2137172"/>
            <a:ext cx="13042821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Ein Mitarbeiter sucht den Standardvertrag in Version 4.2, der irgendwo auf dem Server liegt.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793790" y="2561630"/>
            <a:ext cx="13042821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Sieben Minuten Suche. Mal 12 Mitarbeiter. Mal 5 Suchen pro Tag.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793790" y="2986088"/>
            <a:ext cx="13042821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 Woche: 35 Stunden Wissenssuche. Bei einem Mischsatz von CHF 75: rund CHF 2'600 — pro Woche, jede Woche.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793790" y="3455908"/>
            <a:ext cx="13042821" cy="13573"/>
          </a:xfrm>
          <a:prstGeom prst="rect">
            <a:avLst/>
          </a:prstGeom>
          <a:solidFill>
            <a:srgbClr val="272525">
              <a:alpha val="50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793790" y="3678079"/>
            <a:ext cx="13042821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Die Mail-Triage, die jeder selbst macht.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793790" y="4102537"/>
            <a:ext cx="13042821" cy="522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Jeder Ihrer Mitarbeiter verbringt 60 bis 90 Minuten pro Tag in seinem Posteingang. Nicht mit Antworten. Mit Sortieren, Klassifizieren, "schnell überfliegen".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793790" y="4788218"/>
            <a:ext cx="13042821" cy="522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Bei 25 Mitarbeitenden sind das 25 bis 38 Vollzeitstunden pro Tag, in denen Mails sortiert werden — von Menschen, die für etwas anderes eingestellt wurden.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793790" y="5519261"/>
            <a:ext cx="13042821" cy="13573"/>
          </a:xfrm>
          <a:prstGeom prst="rect">
            <a:avLst/>
          </a:prstGeom>
          <a:solidFill>
            <a:srgbClr val="272525">
              <a:alpha val="50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793790" y="5741432"/>
            <a:ext cx="13042821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 Die Standardantworten, die jeder neu schreibt.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93790" y="6165890"/>
            <a:ext cx="13042821" cy="522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Auf 70 bis 80 Prozent der eingehenden Anfragen gibt es eine bekannte Antwort. Diese Antwort wurde nur noch nie konsequent vorlagengetreu hinterlegt.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793790" y="6851571"/>
            <a:ext cx="13042821" cy="522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Stattdessen schreibt jeder Mitarbeiter sie immer wieder neu — manchmal richtig, manchmal halb falsch, manchmal in einem Tonfall, der Ihrer Marke nicht ganz passt.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46967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Was wir bei TPAI machen — speziell für KMU-Backoffice.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1815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Wir bauen keinen neuen Workspace, kein neues Portal, kein neues Login.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93620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Wir bauen einen unsichtbaren Filter zwischen den Werkzeugen, die Sie schon haben — Outlook, Teams, SharePoint, Bexio, Abacus, Sage, ToDo, M-Files, was auch immer.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91716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Der Filter macht drei Dinge: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535216"/>
            <a:ext cx="13042821" cy="1247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Eingehendes wird nach Wirkung sortiert, nicht nach Reihenfolge.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Ausgehendes wird vorbereitet, nicht selbst geschrieben.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Wissen wird auffindbar, nicht nur gespeichert.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9803"/>
            <a:ext cx="1144559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Modul 1 — Mail-Triage, die wirklich filtert.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44221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Jede eingehende Mail bekommt automatisch: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060263"/>
            <a:ext cx="13042821" cy="1689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Eine Klassifikation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(Anfrage, Information, Werbung, Vertrag, Beschwerde, Rechnung, Eskalation)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Eine Dringlichkeit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(heute, diese Woche, irrelevant)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Einen Empfehlungspfad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(selbst beantworten, weiterleiten, archivieren, ignorieren)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Einen Antwortentwurf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in Ihrem Tonfall, falls eine Antwort erwartet wird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0491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Sie öffnen morgens den Posteingang und sehen drei Mails ganz oben, die wirklich Sie brauchen. Der Rest ist mit einem Status versehen, den Sie mit einem Klick bestätigen oder anpassen.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5985867"/>
            <a:ext cx="13042821" cy="963811"/>
          </a:xfrm>
          <a:prstGeom prst="roundRect">
            <a:avLst>
              <a:gd name="adj" fmla="val 9884"/>
            </a:avLst>
          </a:prstGeom>
          <a:solidFill>
            <a:srgbClr val="B6FCB8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604" y="6329958"/>
            <a:ext cx="283488" cy="22681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30906" y="6269355"/>
            <a:ext cx="120788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Konkrete Wirkung bei Pilotkunden: Posteingang-Zeit reduziert von 78 Minuten auf 19 Minuten pro Tag.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1407" y="700683"/>
            <a:ext cx="13067586" cy="1395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Modul 2 — Antworten, die schon zu 80 % stehen.</a:t>
            </a:r>
            <a:endParaRPr lang="en-US" sz="4350" dirty="0"/>
          </a:p>
        </p:txBody>
      </p:sp>
      <p:sp>
        <p:nvSpPr>
          <p:cNvPr id="3" name="Text 1"/>
          <p:cNvSpPr/>
          <p:nvPr/>
        </p:nvSpPr>
        <p:spPr>
          <a:xfrm>
            <a:off x="781407" y="2535674"/>
            <a:ext cx="130675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TPAI lernt aus Ihren letzten 24 Monaten Mailverkehr, wie Sie schreiben: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81407" y="3137178"/>
            <a:ext cx="13067586" cy="1648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7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Welche Anrede Sie bei welchem Kundentyp benutzen</a:t>
            </a:r>
            <a:endParaRPr lang="en-US" sz="1750" dirty="0"/>
          </a:p>
          <a:p>
            <a:pPr algn="l" marL="342900" indent="-342900">
              <a:lnSpc>
                <a:spcPts val="27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Welche Standardformulierungen Sie für Termine, Verzögerungen, Preisanfragen verwenden</a:t>
            </a:r>
            <a:endParaRPr lang="en-US" sz="1750" dirty="0"/>
          </a:p>
          <a:p>
            <a:pPr algn="l" marL="342900" indent="-342900">
              <a:lnSpc>
                <a:spcPts val="27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Welche Themen Sie nie an Mitarbeiter delegieren</a:t>
            </a:r>
            <a:endParaRPr lang="en-US" sz="1750" dirty="0"/>
          </a:p>
          <a:p>
            <a:pPr algn="l" marL="342900" indent="-342900">
              <a:lnSpc>
                <a:spcPts val="27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Wann Sie eine Sprachnachricht statt einer Mail schicken würden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81407" y="5032415"/>
            <a:ext cx="130675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Auf jede Anfrage, die routine-ähnlich ist, liegt der Antwortentwurf vor. Sie lesen, korrigieren ein, zwei Sätze, senden.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81407" y="5633918"/>
            <a:ext cx="130675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Was vorher 40 Mails à 4 Minuten pro Tag waren, sind jetzt 40 Mails à 90 Sekunden.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81407" y="6235422"/>
            <a:ext cx="13067586" cy="1293495"/>
          </a:xfrm>
          <a:prstGeom prst="roundRect">
            <a:avLst>
              <a:gd name="adj" fmla="val 7250"/>
            </a:avLst>
          </a:prstGeom>
          <a:solidFill>
            <a:srgbClr val="B6D6FC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4649" y="6570464"/>
            <a:ext cx="279083" cy="22324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506974" y="6510933"/>
            <a:ext cx="1211877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Gewinn: rund 70 Minuten pro Tag — für die Geschäftsleitung. Hochgerechnet: ein freier Vormittag pro Woche, ohne dass jemand etwas merkt.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1521"/>
            <a:ext cx="10393799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Modul 3 — Wissen, das Antworten gibt.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793790" y="1824276"/>
            <a:ext cx="13042821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 Ihrem SharePoint, Ihrem Server, Ihrem Drive liegen tausende Dokumente.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793790" y="2390656"/>
            <a:ext cx="13042821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TPAI baut darüber einen Suchassistenten, der nicht nur Dateinamen findet, sondern Antworten gibt — mit der Quelle dazu.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93790" y="2957036"/>
            <a:ext cx="13042821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Beispielfrage von einem Mitarbeiter: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1116925" y="3753683"/>
            <a:ext cx="12719685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"Was ist unsere Standard-Zahlungsfrist bei Neukunden mit Auftragswert über CHF 50'000?"</a:t>
            </a:r>
            <a:endParaRPr lang="en-US" sz="1650" dirty="0"/>
          </a:p>
        </p:txBody>
      </p:sp>
      <p:sp>
        <p:nvSpPr>
          <p:cNvPr id="7" name="Shape 5"/>
          <p:cNvSpPr/>
          <p:nvPr/>
        </p:nvSpPr>
        <p:spPr>
          <a:xfrm>
            <a:off x="793790" y="3523417"/>
            <a:ext cx="30480" cy="796647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8" name="Text 6"/>
          <p:cNvSpPr/>
          <p:nvPr/>
        </p:nvSpPr>
        <p:spPr>
          <a:xfrm>
            <a:off x="793790" y="4550331"/>
            <a:ext cx="13042821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Antwort von TPAI: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1116925" y="5346978"/>
            <a:ext cx="12719685" cy="1008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"30 Tage netto, ab Rechnungsdatum. Bei Erstaufträgen über CHF 50'000 wird laut interner Richtlinie (Datei "Verkaufsrichtlinie 2025-04.pdf", Abschnitt 3.2) zusätzlich eine Anzahlung von 30 % vereinbart. Die letzte explizite Freigabe für eine abweichende Regelung erfolgte am 17. Februar 2026 durch Frau Keller (Mailverlauf 'Sondervereinbarung Kunde X')."</a:t>
            </a:r>
            <a:endParaRPr lang="en-US" sz="1650" dirty="0"/>
          </a:p>
        </p:txBody>
      </p:sp>
      <p:sp>
        <p:nvSpPr>
          <p:cNvPr id="10" name="Shape 8"/>
          <p:cNvSpPr/>
          <p:nvPr/>
        </p:nvSpPr>
        <p:spPr>
          <a:xfrm>
            <a:off x="793790" y="5116711"/>
            <a:ext cx="30480" cy="1468874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1" name="Text 9"/>
          <p:cNvSpPr/>
          <p:nvPr/>
        </p:nvSpPr>
        <p:spPr>
          <a:xfrm>
            <a:off x="793790" y="6815852"/>
            <a:ext cx="13042821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Mitarbeiter müssen Sie nicht mehr fragen. Sie fragen TPAI. Wenn TPAI nicht sicher ist, sagt es das — und schickt erst dann die Frage zu Ihnen.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80198"/>
            <a:ext cx="98598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Modul 4 — Termine ohne Pingpong.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4260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Anna nimmt Terminanfragen entgegen — per Mail, per Telefon, per Webformular — und schlägt automatisch zwei bis drei passende Slots aus Ihrem Kalender vor, abhängig vom Anliegen, von der Dauer, vom Reisebedarf.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72356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Bei interner Terminkoordination findet sie den ersten Slot, an dem alle Beteiligten verfügbar sind, ohne dass jemand "auch noch kurz schauen" muss.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0451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Bei wiederkehrenden Terminen merkt sie sich Präferenzen — Sie wollen Verkaufstermine nie vor 10 Uhr, interne Reviews lieber Donnerstags.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5685473"/>
            <a:ext cx="13042821" cy="963811"/>
          </a:xfrm>
          <a:prstGeom prst="roundRect">
            <a:avLst>
              <a:gd name="adj" fmla="val 9884"/>
            </a:avLst>
          </a:prstGeom>
          <a:solidFill>
            <a:srgbClr val="B6FCB8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604" y="6029563"/>
            <a:ext cx="283488" cy="22681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30906" y="5968960"/>
            <a:ext cx="120788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Resultat: 80 bis 90 Prozent der Termine werden ohne menschliche Hin- und Her-Mail vereinbart.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2026-05-02T20:37:37Z</dcterms:created>
  <dcterms:modified xsi:type="dcterms:W3CDTF">2026-05-02T20:37:37Z</dcterms:modified>
</cp:coreProperties>
</file>