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notesMasterIdLst>
    <p:notesMasterId r:id="rId23"/>
  </p:notesMasterIdLst>
  <p:sldSz cx="14630400" cy="8229600"/>
  <p:notesSz cx="8229600" cy="14630400"/>
  <p:embeddedFontLst>
    <p:embeddedFont>
      <p:font typeface="Inter"/>
      <p:regular r:id="rId28"/>
    </p:embeddedFont>
    <p:embeddedFont>
      <p:font typeface="Inter"/>
      <p:regular r:id="rId29"/>
    </p:embeddedFont>
    <p:embeddedFont>
      <p:font typeface="Inter"/>
      <p:regular r:id="rId30"/>
    </p:embeddedFont>
    <p:embeddedFont>
      <p:font typeface="Inter"/>
      <p:regular r:id="rId31"/>
    </p:embeddedFont>
    <p:embeddedFont>
      <p:font typeface="Inter"/>
      <p:regular r:id="rId32"/>
    </p:embeddedFont>
    <p:embeddedFont>
      <p:font typeface="Inter"/>
      <p:regular r:id="rId33"/>
    </p:embeddedFont>
    <p:embeddedFont>
      <p:font typeface="Inter"/>
      <p:regular r:id="rId34"/>
    </p:embeddedFont>
    <p:embeddedFont>
      <p:font typeface="Inter"/>
      <p:regular r:id="rId35"/>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28" Type="http://schemas.openxmlformats.org/officeDocument/2006/relationships/font" Target="fonts/font1.fntdata"/><Relationship Id="rId29" Type="http://schemas.openxmlformats.org/officeDocument/2006/relationships/font" Target="fonts/font2.fntdata"/><Relationship Id="rId30" Type="http://schemas.openxmlformats.org/officeDocument/2006/relationships/font" Target="fonts/font3.fntdata"/><Relationship Id="rId31" Type="http://schemas.openxmlformats.org/officeDocument/2006/relationships/font" Target="fonts/font4.fntdata"/><Relationship Id="rId32" Type="http://schemas.openxmlformats.org/officeDocument/2006/relationships/font" Target="fonts/font5.fntdata"/><Relationship Id="rId33" Type="http://schemas.openxmlformats.org/officeDocument/2006/relationships/font" Target="fonts/font6.fntdata"/><Relationship Id="rId34" Type="http://schemas.openxmlformats.org/officeDocument/2006/relationships/font" Target="fonts/font7.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2359938"/>
            <a:ext cx="10699552"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Für Handwerksbetriebe in der Schweiz</a:t>
            </a:r>
            <a:endParaRPr lang="en-US" sz="4450" dirty="0"/>
          </a:p>
        </p:txBody>
      </p:sp>
      <p:sp>
        <p:nvSpPr>
          <p:cNvPr id="3" name="Text 1"/>
          <p:cNvSpPr/>
          <p:nvPr/>
        </p:nvSpPr>
        <p:spPr>
          <a:xfrm>
            <a:off x="793790" y="3522345"/>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Weniger Büro. Mehr Werkstatt. Ohne IT-Projekt.</a:t>
            </a:r>
            <a:endParaRPr lang="en-US" sz="1750" dirty="0"/>
          </a:p>
        </p:txBody>
      </p:sp>
      <p:sp>
        <p:nvSpPr>
          <p:cNvPr id="4" name="Text 2"/>
          <p:cNvSpPr/>
          <p:nvPr/>
        </p:nvSpPr>
        <p:spPr>
          <a:xfrm>
            <a:off x="793790" y="414039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Eine Beispielpräsentation der TPAI GmbH für Inhaber von Maler-, Schreiner-, Gärtnerei-, Spengler- und ähnlichen Betrieben mit 3 bis 25 Mitarbeitenden.</a:t>
            </a:r>
            <a:endParaRPr lang="en-US" sz="1750" dirty="0"/>
          </a:p>
        </p:txBody>
      </p:sp>
      <p:sp>
        <p:nvSpPr>
          <p:cNvPr id="5" name="Shape 3"/>
          <p:cNvSpPr/>
          <p:nvPr/>
        </p:nvSpPr>
        <p:spPr>
          <a:xfrm>
            <a:off x="793790" y="5178028"/>
            <a:ext cx="13042821" cy="16907"/>
          </a:xfrm>
          <a:prstGeom prst="rect">
            <a:avLst/>
          </a:prstGeom>
          <a:solidFill>
            <a:srgbClr val="272525">
              <a:alpha val="50000"/>
            </a:srgbClr>
          </a:solidFill>
          <a:ln/>
        </p:spPr>
      </p:sp>
      <p:sp>
        <p:nvSpPr>
          <p:cNvPr id="6" name="Text 4"/>
          <p:cNvSpPr/>
          <p:nvPr/>
        </p:nvSpPr>
        <p:spPr>
          <a:xfrm>
            <a:off x="793790" y="5506760"/>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GmbH · Basel · 2026</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371130"/>
            <a:ext cx="11100078"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5 — Faktura ohne Doppeltipperei.</a:t>
            </a:r>
            <a:endParaRPr lang="en-US" sz="4450" dirty="0"/>
          </a:p>
        </p:txBody>
      </p:sp>
      <p:sp>
        <p:nvSpPr>
          <p:cNvPr id="3" name="Text 1"/>
          <p:cNvSpPr/>
          <p:nvPr/>
        </p:nvSpPr>
        <p:spPr>
          <a:xfrm>
            <a:off x="793790" y="3533537"/>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Bexio, Werkli, SORBA — Sie behalten Ihr System.</a:t>
            </a:r>
            <a:endParaRPr lang="en-US" sz="1750" dirty="0"/>
          </a:p>
        </p:txBody>
      </p:sp>
      <p:sp>
        <p:nvSpPr>
          <p:cNvPr id="4" name="Text 2"/>
          <p:cNvSpPr/>
          <p:nvPr/>
        </p:nvSpPr>
        <p:spPr>
          <a:xfrm>
            <a:off x="793790" y="4151590"/>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sitzt davor und übergibt: Aus dem Rapport wird eine Vorabrechnung, aus der freigegebenen Vorabrechnung wird eine echte Rechnung, aus der überfälligen Rechnung wird eine erste, dann eine zweite, dann eine bestimmte Mahnung — alle in Ihrem Tonfall, alle aus Ihrem System verschickt.</a:t>
            </a:r>
            <a:endParaRPr lang="en-US" sz="1750" dirty="0"/>
          </a:p>
        </p:txBody>
      </p:sp>
      <p:sp>
        <p:nvSpPr>
          <p:cNvPr id="5" name="Text 3"/>
          <p:cNvSpPr/>
          <p:nvPr/>
        </p:nvSpPr>
        <p:spPr>
          <a:xfrm>
            <a:off x="793790" y="549544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greifen ein, wenn ein Kunde besonders ist. Sonst läuft 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2062163"/>
            <a:ext cx="12573238"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6 — Nachfassen, das nicht peinlich ist.</a:t>
            </a:r>
            <a:endParaRPr lang="en-US" sz="4450" dirty="0"/>
          </a:p>
        </p:txBody>
      </p:sp>
      <p:sp>
        <p:nvSpPr>
          <p:cNvPr id="3" name="Text 1"/>
          <p:cNvSpPr/>
          <p:nvPr/>
        </p:nvSpPr>
        <p:spPr>
          <a:xfrm>
            <a:off x="793790" y="3224570"/>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Eine Offerte, die zwölf Tage liegt, ist halb verloren.</a:t>
            </a:r>
            <a:endParaRPr lang="en-US" sz="1750" dirty="0"/>
          </a:p>
        </p:txBody>
      </p:sp>
      <p:sp>
        <p:nvSpPr>
          <p:cNvPr id="4" name="Text 2"/>
          <p:cNvSpPr/>
          <p:nvPr/>
        </p:nvSpPr>
        <p:spPr>
          <a:xfrm>
            <a:off x="793790" y="3842623"/>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erkennt das und schickt eine kurze, höfliche Nachfrage in Ihrem Namen — keine Werbung, keine Verkaufsmasche, ein einfaches "Frau Brunner, Sie hatten unsere Offerte vom 12. Mai erhalten — passt der Termin Mitte Juni noch oder soll ich anpassen?"</a:t>
            </a:r>
            <a:endParaRPr lang="en-US" sz="1750" dirty="0"/>
          </a:p>
        </p:txBody>
      </p:sp>
      <p:sp>
        <p:nvSpPr>
          <p:cNvPr id="5" name="Text 3"/>
          <p:cNvSpPr/>
          <p:nvPr/>
        </p:nvSpPr>
        <p:spPr>
          <a:xfrm>
            <a:off x="793790" y="5186482"/>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In sieben von zehn Fällen kommt eine Antwort. In drei von zehn ist es ein Auftrag.</a:t>
            </a:r>
            <a:endParaRPr lang="en-US" sz="1750" dirty="0"/>
          </a:p>
        </p:txBody>
      </p:sp>
      <p:sp>
        <p:nvSpPr>
          <p:cNvPr id="6" name="Text 4"/>
          <p:cNvSpPr/>
          <p:nvPr/>
        </p:nvSpPr>
        <p:spPr>
          <a:xfrm>
            <a:off x="793790" y="5804535"/>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Diese drei Aufträge waren vorher Ihre stille Verlustquote.</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658535"/>
            <a:ext cx="6189464" cy="637937"/>
          </a:xfrm>
          <a:prstGeom prst="rect">
            <a:avLst/>
          </a:prstGeom>
          <a:noFill/>
          <a:ln/>
        </p:spPr>
        <p:txBody>
          <a:bodyPr wrap="none" lIns="0" tIns="0" rIns="0" bIns="0" rtlCol="0" anchor="t"/>
          <a:lstStyle/>
          <a:p>
            <a:pPr algn="l" indent="0" marL="0">
              <a:lnSpc>
                <a:spcPts val="5000"/>
              </a:lnSpc>
              <a:buNone/>
            </a:pPr>
            <a:r>
              <a:rPr lang="en-US" sz="4000" b="1" dirty="0">
                <a:solidFill>
                  <a:srgbClr val="000000"/>
                </a:solidFill>
                <a:latin typeface="Inter Bold" pitchFamily="34" charset="0"/>
                <a:ea typeface="Inter Bold" pitchFamily="34" charset="-122"/>
                <a:cs typeface="Inter Bold" pitchFamily="34" charset="-120"/>
              </a:rPr>
              <a:t>Wie der Tag damit klingt.</a:t>
            </a:r>
            <a:endParaRPr lang="en-US" sz="4000" dirty="0"/>
          </a:p>
        </p:txBody>
      </p:sp>
      <p:sp>
        <p:nvSpPr>
          <p:cNvPr id="3" name="Shape 1"/>
          <p:cNvSpPr/>
          <p:nvPr/>
        </p:nvSpPr>
        <p:spPr>
          <a:xfrm>
            <a:off x="793790" y="1987868"/>
            <a:ext cx="6429494" cy="22860"/>
          </a:xfrm>
          <a:prstGeom prst="rect">
            <a:avLst/>
          </a:prstGeom>
          <a:solidFill>
            <a:srgbClr val="4950BC"/>
          </a:solidFill>
          <a:ln/>
        </p:spPr>
      </p:sp>
      <p:sp>
        <p:nvSpPr>
          <p:cNvPr id="4" name="Text 2"/>
          <p:cNvSpPr/>
          <p:nvPr/>
        </p:nvSpPr>
        <p:spPr>
          <a:xfrm>
            <a:off x="793790" y="2135624"/>
            <a:ext cx="2551748" cy="318849"/>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Inter Bold" pitchFamily="34" charset="0"/>
                <a:ea typeface="Inter Bold" pitchFamily="34" charset="-122"/>
                <a:cs typeface="Inter Bold" pitchFamily="34" charset="-120"/>
              </a:rPr>
              <a:t>6:30</a:t>
            </a:r>
            <a:endParaRPr lang="en-US" sz="2000" dirty="0"/>
          </a:p>
        </p:txBody>
      </p:sp>
      <p:sp>
        <p:nvSpPr>
          <p:cNvPr id="5" name="Text 3"/>
          <p:cNvSpPr/>
          <p:nvPr/>
        </p:nvSpPr>
        <p:spPr>
          <a:xfrm>
            <a:off x="793790" y="2564606"/>
            <a:ext cx="6429494" cy="620554"/>
          </a:xfrm>
          <a:prstGeom prst="rect">
            <a:avLst/>
          </a:prstGeom>
          <a:noFill/>
          <a:ln/>
        </p:spPr>
        <p:txBody>
          <a:bodyPr wrap="square" lIns="0" tIns="0" rIns="0" bIns="0" rtlCol="0" anchor="t"/>
          <a:lstStyle/>
          <a:p>
            <a:pPr algn="l" indent="0" marL="0">
              <a:lnSpc>
                <a:spcPts val="2400"/>
              </a:lnSpc>
              <a:buNone/>
            </a:pPr>
            <a:r>
              <a:rPr lang="en-US" sz="1600" dirty="0">
                <a:solidFill>
                  <a:srgbClr val="272525"/>
                </a:solidFill>
                <a:latin typeface="Inter" pitchFamily="34" charset="0"/>
                <a:ea typeface="Inter" pitchFamily="34" charset="-122"/>
                <a:cs typeface="Inter" pitchFamily="34" charset="-120"/>
              </a:rPr>
              <a:t>Sie schauen aufs Handy. Drei Zeilen Anna-Zusammenfassung, eine Mail von Frau Brunner ("ja Termin passt"), keine Notfälle.</a:t>
            </a:r>
            <a:endParaRPr lang="en-US" sz="1600" dirty="0"/>
          </a:p>
        </p:txBody>
      </p:sp>
      <p:sp>
        <p:nvSpPr>
          <p:cNvPr id="6" name="Shape 4"/>
          <p:cNvSpPr/>
          <p:nvPr/>
        </p:nvSpPr>
        <p:spPr>
          <a:xfrm>
            <a:off x="7406997" y="1987868"/>
            <a:ext cx="6429613" cy="22860"/>
          </a:xfrm>
          <a:prstGeom prst="rect">
            <a:avLst/>
          </a:prstGeom>
          <a:solidFill>
            <a:srgbClr val="4950BC"/>
          </a:solidFill>
          <a:ln/>
        </p:spPr>
      </p:sp>
      <p:sp>
        <p:nvSpPr>
          <p:cNvPr id="7" name="Text 5"/>
          <p:cNvSpPr/>
          <p:nvPr/>
        </p:nvSpPr>
        <p:spPr>
          <a:xfrm>
            <a:off x="7406997" y="2135624"/>
            <a:ext cx="2551748" cy="318849"/>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Inter Bold" pitchFamily="34" charset="0"/>
                <a:ea typeface="Inter Bold" pitchFamily="34" charset="-122"/>
                <a:cs typeface="Inter Bold" pitchFamily="34" charset="-120"/>
              </a:rPr>
              <a:t>7:00</a:t>
            </a:r>
            <a:endParaRPr lang="en-US" sz="2000" dirty="0"/>
          </a:p>
        </p:txBody>
      </p:sp>
      <p:sp>
        <p:nvSpPr>
          <p:cNvPr id="8" name="Text 6"/>
          <p:cNvSpPr/>
          <p:nvPr/>
        </p:nvSpPr>
        <p:spPr>
          <a:xfrm>
            <a:off x="7406997" y="2564606"/>
            <a:ext cx="6429613" cy="620554"/>
          </a:xfrm>
          <a:prstGeom prst="rect">
            <a:avLst/>
          </a:prstGeom>
          <a:noFill/>
          <a:ln/>
        </p:spPr>
        <p:txBody>
          <a:bodyPr wrap="square" lIns="0" tIns="0" rIns="0" bIns="0" rtlCol="0" anchor="t"/>
          <a:lstStyle/>
          <a:p>
            <a:pPr algn="l" indent="0" marL="0">
              <a:lnSpc>
                <a:spcPts val="2400"/>
              </a:lnSpc>
              <a:buNone/>
            </a:pPr>
            <a:r>
              <a:rPr lang="en-US" sz="1600" dirty="0">
                <a:solidFill>
                  <a:srgbClr val="272525"/>
                </a:solidFill>
                <a:latin typeface="Inter" pitchFamily="34" charset="0"/>
                <a:ea typeface="Inter" pitchFamily="34" charset="-122"/>
                <a:cs typeface="Inter" pitchFamily="34" charset="-120"/>
              </a:rPr>
              <a:t>Auf der Baustelle. Anna nimmt während des Tags vier Anrufe an. Sie sehen die Zusammenfassungen während der Znünipause.</a:t>
            </a:r>
            <a:endParaRPr lang="en-US" sz="1600" dirty="0"/>
          </a:p>
        </p:txBody>
      </p:sp>
      <p:sp>
        <p:nvSpPr>
          <p:cNvPr id="9" name="Shape 7"/>
          <p:cNvSpPr/>
          <p:nvPr/>
        </p:nvSpPr>
        <p:spPr>
          <a:xfrm>
            <a:off x="793790" y="3845838"/>
            <a:ext cx="6429494" cy="22860"/>
          </a:xfrm>
          <a:prstGeom prst="rect">
            <a:avLst/>
          </a:prstGeom>
          <a:solidFill>
            <a:srgbClr val="4950BC"/>
          </a:solidFill>
          <a:ln/>
        </p:spPr>
      </p:sp>
      <p:sp>
        <p:nvSpPr>
          <p:cNvPr id="10" name="Text 8"/>
          <p:cNvSpPr/>
          <p:nvPr/>
        </p:nvSpPr>
        <p:spPr>
          <a:xfrm>
            <a:off x="793790" y="3993594"/>
            <a:ext cx="2551748" cy="318849"/>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Inter Bold" pitchFamily="34" charset="0"/>
                <a:ea typeface="Inter Bold" pitchFamily="34" charset="-122"/>
                <a:cs typeface="Inter Bold" pitchFamily="34" charset="-120"/>
              </a:rPr>
              <a:t>11:30</a:t>
            </a:r>
            <a:endParaRPr lang="en-US" sz="2000" dirty="0"/>
          </a:p>
        </p:txBody>
      </p:sp>
      <p:sp>
        <p:nvSpPr>
          <p:cNvPr id="11" name="Text 9"/>
          <p:cNvSpPr/>
          <p:nvPr/>
        </p:nvSpPr>
        <p:spPr>
          <a:xfrm>
            <a:off x="793790" y="4422577"/>
            <a:ext cx="6429494" cy="620554"/>
          </a:xfrm>
          <a:prstGeom prst="rect">
            <a:avLst/>
          </a:prstGeom>
          <a:noFill/>
          <a:ln/>
        </p:spPr>
        <p:txBody>
          <a:bodyPr wrap="square" lIns="0" tIns="0" rIns="0" bIns="0" rtlCol="0" anchor="t"/>
          <a:lstStyle/>
          <a:p>
            <a:pPr algn="l" indent="0" marL="0">
              <a:lnSpc>
                <a:spcPts val="2400"/>
              </a:lnSpc>
              <a:buNone/>
            </a:pPr>
            <a:r>
              <a:rPr lang="en-US" sz="1600" dirty="0">
                <a:solidFill>
                  <a:srgbClr val="272525"/>
                </a:solidFill>
                <a:latin typeface="Inter" pitchFamily="34" charset="0"/>
                <a:ea typeface="Inter" pitchFamily="34" charset="-122"/>
                <a:cs typeface="Inter" pitchFamily="34" charset="-120"/>
              </a:rPr>
              <a:t>Ein Notfall. Anna leitet weiter, Sie reagieren in zwei Minuten, fahren nach dem Mittag direkt hin.</a:t>
            </a:r>
            <a:endParaRPr lang="en-US" sz="1600" dirty="0"/>
          </a:p>
        </p:txBody>
      </p:sp>
      <p:sp>
        <p:nvSpPr>
          <p:cNvPr id="12" name="Shape 10"/>
          <p:cNvSpPr/>
          <p:nvPr/>
        </p:nvSpPr>
        <p:spPr>
          <a:xfrm>
            <a:off x="7406997" y="3845838"/>
            <a:ext cx="6429613" cy="22860"/>
          </a:xfrm>
          <a:prstGeom prst="rect">
            <a:avLst/>
          </a:prstGeom>
          <a:solidFill>
            <a:srgbClr val="4950BC"/>
          </a:solidFill>
          <a:ln/>
        </p:spPr>
      </p:sp>
      <p:sp>
        <p:nvSpPr>
          <p:cNvPr id="13" name="Text 11"/>
          <p:cNvSpPr/>
          <p:nvPr/>
        </p:nvSpPr>
        <p:spPr>
          <a:xfrm>
            <a:off x="7406997" y="3993594"/>
            <a:ext cx="2551748" cy="318849"/>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Inter Bold" pitchFamily="34" charset="0"/>
                <a:ea typeface="Inter Bold" pitchFamily="34" charset="-122"/>
                <a:cs typeface="Inter Bold" pitchFamily="34" charset="-120"/>
              </a:rPr>
              <a:t>17:00</a:t>
            </a:r>
            <a:endParaRPr lang="en-US" sz="2000" dirty="0"/>
          </a:p>
        </p:txBody>
      </p:sp>
      <p:sp>
        <p:nvSpPr>
          <p:cNvPr id="14" name="Text 12"/>
          <p:cNvSpPr/>
          <p:nvPr/>
        </p:nvSpPr>
        <p:spPr>
          <a:xfrm>
            <a:off x="7406997" y="4422577"/>
            <a:ext cx="6429613" cy="620554"/>
          </a:xfrm>
          <a:prstGeom prst="rect">
            <a:avLst/>
          </a:prstGeom>
          <a:noFill/>
          <a:ln/>
        </p:spPr>
        <p:txBody>
          <a:bodyPr wrap="square" lIns="0" tIns="0" rIns="0" bIns="0" rtlCol="0" anchor="t"/>
          <a:lstStyle/>
          <a:p>
            <a:pPr algn="l" indent="0" marL="0">
              <a:lnSpc>
                <a:spcPts val="2400"/>
              </a:lnSpc>
              <a:buNone/>
            </a:pPr>
            <a:r>
              <a:rPr lang="en-US" sz="1600" dirty="0">
                <a:solidFill>
                  <a:srgbClr val="272525"/>
                </a:solidFill>
                <a:latin typeface="Inter" pitchFamily="34" charset="0"/>
                <a:ea typeface="Inter" pitchFamily="34" charset="-122"/>
                <a:cs typeface="Inter" pitchFamily="34" charset="-120"/>
              </a:rPr>
              <a:t>Feierabend. Sie sprechen den Tagesrapport ins Handy auf der Heimfahrt.</a:t>
            </a:r>
            <a:endParaRPr lang="en-US" sz="1600" dirty="0"/>
          </a:p>
        </p:txBody>
      </p:sp>
      <p:sp>
        <p:nvSpPr>
          <p:cNvPr id="15" name="Shape 13"/>
          <p:cNvSpPr/>
          <p:nvPr/>
        </p:nvSpPr>
        <p:spPr>
          <a:xfrm>
            <a:off x="793790" y="5703808"/>
            <a:ext cx="6429494" cy="22860"/>
          </a:xfrm>
          <a:prstGeom prst="rect">
            <a:avLst/>
          </a:prstGeom>
          <a:solidFill>
            <a:srgbClr val="4950BC"/>
          </a:solidFill>
          <a:ln/>
        </p:spPr>
      </p:sp>
      <p:sp>
        <p:nvSpPr>
          <p:cNvPr id="16" name="Text 14"/>
          <p:cNvSpPr/>
          <p:nvPr/>
        </p:nvSpPr>
        <p:spPr>
          <a:xfrm>
            <a:off x="793790" y="5851565"/>
            <a:ext cx="2551748" cy="318849"/>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Inter Bold" pitchFamily="34" charset="0"/>
                <a:ea typeface="Inter Bold" pitchFamily="34" charset="-122"/>
                <a:cs typeface="Inter Bold" pitchFamily="34" charset="-120"/>
              </a:rPr>
              <a:t>18:30</a:t>
            </a:r>
            <a:endParaRPr lang="en-US" sz="2000" dirty="0"/>
          </a:p>
        </p:txBody>
      </p:sp>
      <p:sp>
        <p:nvSpPr>
          <p:cNvPr id="17" name="Text 15"/>
          <p:cNvSpPr/>
          <p:nvPr/>
        </p:nvSpPr>
        <p:spPr>
          <a:xfrm>
            <a:off x="793790" y="6280547"/>
            <a:ext cx="6429494" cy="310277"/>
          </a:xfrm>
          <a:prstGeom prst="rect">
            <a:avLst/>
          </a:prstGeom>
          <a:noFill/>
          <a:ln/>
        </p:spPr>
        <p:txBody>
          <a:bodyPr wrap="none" lIns="0" tIns="0" rIns="0" bIns="0" rtlCol="0" anchor="t"/>
          <a:lstStyle/>
          <a:p>
            <a:pPr algn="l" indent="0" marL="0">
              <a:lnSpc>
                <a:spcPts val="2400"/>
              </a:lnSpc>
              <a:buNone/>
            </a:pPr>
            <a:r>
              <a:rPr lang="en-US" sz="1600" dirty="0">
                <a:solidFill>
                  <a:srgbClr val="272525"/>
                </a:solidFill>
                <a:latin typeface="Inter" pitchFamily="34" charset="0"/>
                <a:ea typeface="Inter" pitchFamily="34" charset="-122"/>
                <a:cs typeface="Inter" pitchFamily="34" charset="-120"/>
              </a:rPr>
              <a:t>Abendessen mit der Familie. Warm.</a:t>
            </a:r>
            <a:endParaRPr lang="en-US" sz="1600" dirty="0"/>
          </a:p>
        </p:txBody>
      </p:sp>
      <p:sp>
        <p:nvSpPr>
          <p:cNvPr id="18" name="Shape 16"/>
          <p:cNvSpPr/>
          <p:nvPr/>
        </p:nvSpPr>
        <p:spPr>
          <a:xfrm>
            <a:off x="7406997" y="5703808"/>
            <a:ext cx="6429613" cy="22860"/>
          </a:xfrm>
          <a:prstGeom prst="rect">
            <a:avLst/>
          </a:prstGeom>
          <a:solidFill>
            <a:srgbClr val="4950BC"/>
          </a:solidFill>
          <a:ln/>
        </p:spPr>
      </p:sp>
      <p:sp>
        <p:nvSpPr>
          <p:cNvPr id="19" name="Text 17"/>
          <p:cNvSpPr/>
          <p:nvPr/>
        </p:nvSpPr>
        <p:spPr>
          <a:xfrm>
            <a:off x="7406997" y="5851565"/>
            <a:ext cx="2551748" cy="318849"/>
          </a:xfrm>
          <a:prstGeom prst="rect">
            <a:avLst/>
          </a:prstGeom>
          <a:noFill/>
          <a:ln/>
        </p:spPr>
        <p:txBody>
          <a:bodyPr wrap="none" lIns="0" tIns="0" rIns="0" bIns="0" rtlCol="0" anchor="t"/>
          <a:lstStyle/>
          <a:p>
            <a:pPr algn="l" indent="0" marL="0">
              <a:lnSpc>
                <a:spcPts val="2500"/>
              </a:lnSpc>
              <a:buNone/>
            </a:pPr>
            <a:r>
              <a:rPr lang="en-US" sz="2000" b="1" dirty="0">
                <a:solidFill>
                  <a:srgbClr val="272525"/>
                </a:solidFill>
                <a:latin typeface="Inter Bold" pitchFamily="34" charset="0"/>
                <a:ea typeface="Inter Bold" pitchFamily="34" charset="-122"/>
                <a:cs typeface="Inter Bold" pitchFamily="34" charset="-120"/>
              </a:rPr>
              <a:t>20:30</a:t>
            </a:r>
            <a:endParaRPr lang="en-US" sz="2000" dirty="0"/>
          </a:p>
        </p:txBody>
      </p:sp>
      <p:sp>
        <p:nvSpPr>
          <p:cNvPr id="20" name="Text 18"/>
          <p:cNvSpPr/>
          <p:nvPr/>
        </p:nvSpPr>
        <p:spPr>
          <a:xfrm>
            <a:off x="7406997" y="6280547"/>
            <a:ext cx="6429613" cy="620554"/>
          </a:xfrm>
          <a:prstGeom prst="rect">
            <a:avLst/>
          </a:prstGeom>
          <a:noFill/>
          <a:ln/>
        </p:spPr>
        <p:txBody>
          <a:bodyPr wrap="square" lIns="0" tIns="0" rIns="0" bIns="0" rtlCol="0" anchor="t"/>
          <a:lstStyle/>
          <a:p>
            <a:pPr algn="l" indent="0" marL="0">
              <a:lnSpc>
                <a:spcPts val="2400"/>
              </a:lnSpc>
              <a:buNone/>
            </a:pPr>
            <a:r>
              <a:rPr lang="en-US" sz="1600" dirty="0">
                <a:solidFill>
                  <a:srgbClr val="272525"/>
                </a:solidFill>
                <a:latin typeface="Inter" pitchFamily="34" charset="0"/>
                <a:ea typeface="Inter" pitchFamily="34" charset="-122"/>
                <a:cs typeface="Inter" pitchFamily="34" charset="-120"/>
              </a:rPr>
              <a:t>Zwanzig Minuten am Laptop: Drei Offerten freigeben, zwei Mails persönlich beantworten, eine Rechnung kontrollieren. Schluss.</a:t>
            </a:r>
            <a:endParaRPr lang="en-US" sz="1600" dirty="0"/>
          </a:p>
        </p:txBody>
      </p:sp>
      <p:sp>
        <p:nvSpPr>
          <p:cNvPr id="21" name="Text 19"/>
          <p:cNvSpPr/>
          <p:nvPr/>
        </p:nvSpPr>
        <p:spPr>
          <a:xfrm>
            <a:off x="793790" y="7260788"/>
            <a:ext cx="13042821" cy="310277"/>
          </a:xfrm>
          <a:prstGeom prst="rect">
            <a:avLst/>
          </a:prstGeom>
          <a:noFill/>
          <a:ln/>
        </p:spPr>
        <p:txBody>
          <a:bodyPr wrap="none" lIns="0" tIns="0" rIns="0" bIns="0" rtlCol="0" anchor="t"/>
          <a:lstStyle/>
          <a:p>
            <a:pPr algn="l" indent="0" marL="0">
              <a:lnSpc>
                <a:spcPts val="2400"/>
              </a:lnSpc>
              <a:buNone/>
            </a:pPr>
            <a:r>
              <a:rPr lang="en-US" sz="1600" dirty="0">
                <a:solidFill>
                  <a:srgbClr val="272525"/>
                </a:solidFill>
                <a:latin typeface="Inter" pitchFamily="34" charset="0"/>
                <a:ea typeface="Inter" pitchFamily="34" charset="-122"/>
                <a:cs typeface="Inter" pitchFamily="34" charset="-120"/>
              </a:rPr>
              <a:t>Das ist nicht Marketing. Das ist die Realität bei jedem unserer Pilotkunden ab Woche drei.</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1815584"/>
            <a:ext cx="5766673"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Was bleibt bei Ihnen.</a:t>
            </a:r>
            <a:endParaRPr lang="en-US" sz="4450" dirty="0"/>
          </a:p>
        </p:txBody>
      </p:sp>
      <p:sp>
        <p:nvSpPr>
          <p:cNvPr id="3" name="Text 1"/>
          <p:cNvSpPr/>
          <p:nvPr/>
        </p:nvSpPr>
        <p:spPr>
          <a:xfrm>
            <a:off x="793790" y="2977991"/>
            <a:ext cx="13042821" cy="1814513"/>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entscheiden über Preise.</a:t>
            </a:r>
            <a:endParaRPr lang="en-US" sz="1750" dirty="0"/>
          </a:p>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entscheiden über Personal.</a:t>
            </a:r>
            <a:endParaRPr lang="en-US" sz="1750" dirty="0"/>
          </a:p>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entscheiden, wer Kunde wird und wer nicht.</a:t>
            </a:r>
            <a:endParaRPr lang="en-US" sz="1750" dirty="0"/>
          </a:p>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sprechen mit Ihren Stammkunden persönlich.</a:t>
            </a:r>
            <a:endParaRPr lang="en-US" sz="1750" dirty="0"/>
          </a:p>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machen die Arbeit, für die Sie bezahlt werden.</a:t>
            </a:r>
            <a:endParaRPr lang="en-US" sz="1750" dirty="0"/>
          </a:p>
        </p:txBody>
      </p:sp>
      <p:sp>
        <p:nvSpPr>
          <p:cNvPr id="4" name="Shape 2"/>
          <p:cNvSpPr/>
          <p:nvPr/>
        </p:nvSpPr>
        <p:spPr>
          <a:xfrm>
            <a:off x="793790" y="5104328"/>
            <a:ext cx="13042821" cy="16907"/>
          </a:xfrm>
          <a:prstGeom prst="rect">
            <a:avLst/>
          </a:prstGeom>
          <a:solidFill>
            <a:srgbClr val="272525">
              <a:alpha val="50000"/>
            </a:srgbClr>
          </a:solidFill>
          <a:ln/>
        </p:spPr>
      </p:sp>
      <p:sp>
        <p:nvSpPr>
          <p:cNvPr id="5" name="Text 3"/>
          <p:cNvSpPr/>
          <p:nvPr/>
        </p:nvSpPr>
        <p:spPr>
          <a:xfrm>
            <a:off x="793790" y="5433060"/>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nimmt Ihnen nichts weg, wofür Sie Handwerker geworden sind.</a:t>
            </a:r>
            <a:endParaRPr lang="en-US" sz="1750" dirty="0"/>
          </a:p>
        </p:txBody>
      </p:sp>
      <p:sp>
        <p:nvSpPr>
          <p:cNvPr id="6" name="Text 4"/>
          <p:cNvSpPr/>
          <p:nvPr/>
        </p:nvSpPr>
        <p:spPr>
          <a:xfrm>
            <a:off x="793790" y="6051113"/>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nimmt Ihnen das ab, wofür Sie nie Handwerker werden wollten.</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716994"/>
            <a:ext cx="8047077"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Was es realistisch verändert.</a:t>
            </a:r>
            <a:endParaRPr lang="en-US" sz="4450" dirty="0"/>
          </a:p>
        </p:txBody>
      </p:sp>
      <p:sp>
        <p:nvSpPr>
          <p:cNvPr id="3" name="Text 1"/>
          <p:cNvSpPr/>
          <p:nvPr/>
        </p:nvSpPr>
        <p:spPr>
          <a:xfrm>
            <a:off x="793790" y="1879402"/>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Pro Woche, gemessen über drei Monate Pilot:</a:t>
            </a:r>
            <a:endParaRPr lang="en-US" sz="1750" dirty="0"/>
          </a:p>
        </p:txBody>
      </p:sp>
      <p:sp>
        <p:nvSpPr>
          <p:cNvPr id="4" name="Shape 2"/>
          <p:cNvSpPr/>
          <p:nvPr/>
        </p:nvSpPr>
        <p:spPr>
          <a:xfrm>
            <a:off x="793790" y="2497455"/>
            <a:ext cx="4196358" cy="2085142"/>
          </a:xfrm>
          <a:prstGeom prst="roundRect">
            <a:avLst>
              <a:gd name="adj" fmla="val 7017"/>
            </a:avLst>
          </a:prstGeom>
          <a:solidFill>
            <a:srgbClr val="FFFFFF"/>
          </a:solidFill>
          <a:ln w="30480">
            <a:solidFill>
              <a:srgbClr val="C0C1D7"/>
            </a:solidFill>
            <a:prstDash val="solid"/>
          </a:ln>
        </p:spPr>
      </p:sp>
      <p:sp>
        <p:nvSpPr>
          <p:cNvPr id="5" name="Shape 3"/>
          <p:cNvSpPr/>
          <p:nvPr/>
        </p:nvSpPr>
        <p:spPr>
          <a:xfrm>
            <a:off x="763310" y="2497455"/>
            <a:ext cx="121920" cy="2085142"/>
          </a:xfrm>
          <a:prstGeom prst="roundRect">
            <a:avLst>
              <a:gd name="adj" fmla="val 78139"/>
            </a:avLst>
          </a:prstGeom>
          <a:solidFill>
            <a:srgbClr val="4950BC"/>
          </a:solidFill>
          <a:ln/>
        </p:spPr>
      </p:sp>
      <p:sp>
        <p:nvSpPr>
          <p:cNvPr id="6" name="Text 4"/>
          <p:cNvSpPr/>
          <p:nvPr/>
        </p:nvSpPr>
        <p:spPr>
          <a:xfrm>
            <a:off x="1142524" y="2754749"/>
            <a:ext cx="3590330" cy="708660"/>
          </a:xfrm>
          <a:prstGeom prst="rect">
            <a:avLst/>
          </a:prstGeom>
          <a:noFill/>
          <a:ln/>
        </p:spPr>
        <p:txBody>
          <a:bodyPr wrap="square" lIns="0" tIns="0" rIns="0" bIns="0" rtlCol="0" anchor="t"/>
          <a:lstStyle/>
          <a:p>
            <a:pPr algn="l" indent="0" marL="0">
              <a:lnSpc>
                <a:spcPts val="2750"/>
              </a:lnSpc>
              <a:buNone/>
            </a:pPr>
            <a:r>
              <a:rPr lang="en-US" sz="2200" b="1" dirty="0">
                <a:solidFill>
                  <a:srgbClr val="272525"/>
                </a:solidFill>
                <a:latin typeface="Inter Bold" pitchFamily="34" charset="0"/>
                <a:ea typeface="Inter Bold" pitchFamily="34" charset="-122"/>
                <a:cs typeface="Inter Bold" pitchFamily="34" charset="-120"/>
              </a:rPr>
              <a:t>8 bis 12 Stunden weniger Büroarbeit</a:t>
            </a:r>
            <a:endParaRPr lang="en-US" sz="2200" dirty="0"/>
          </a:p>
        </p:txBody>
      </p:sp>
      <p:sp>
        <p:nvSpPr>
          <p:cNvPr id="7" name="Text 5"/>
          <p:cNvSpPr/>
          <p:nvPr/>
        </p:nvSpPr>
        <p:spPr>
          <a:xfrm>
            <a:off x="1142524" y="3599497"/>
            <a:ext cx="3590330"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für den Inhaber</a:t>
            </a:r>
            <a:endParaRPr lang="en-US" sz="1750" dirty="0"/>
          </a:p>
        </p:txBody>
      </p:sp>
      <p:sp>
        <p:nvSpPr>
          <p:cNvPr id="8" name="Shape 6"/>
          <p:cNvSpPr/>
          <p:nvPr/>
        </p:nvSpPr>
        <p:spPr>
          <a:xfrm>
            <a:off x="5216962" y="2497455"/>
            <a:ext cx="4196358" cy="2085142"/>
          </a:xfrm>
          <a:prstGeom prst="roundRect">
            <a:avLst>
              <a:gd name="adj" fmla="val 7017"/>
            </a:avLst>
          </a:prstGeom>
          <a:solidFill>
            <a:srgbClr val="FFFFFF"/>
          </a:solidFill>
          <a:ln w="30480">
            <a:solidFill>
              <a:srgbClr val="C0C1D7"/>
            </a:solidFill>
            <a:prstDash val="solid"/>
          </a:ln>
        </p:spPr>
      </p:sp>
      <p:sp>
        <p:nvSpPr>
          <p:cNvPr id="9" name="Shape 7"/>
          <p:cNvSpPr/>
          <p:nvPr/>
        </p:nvSpPr>
        <p:spPr>
          <a:xfrm>
            <a:off x="5186482" y="2497455"/>
            <a:ext cx="121920" cy="2085142"/>
          </a:xfrm>
          <a:prstGeom prst="roundRect">
            <a:avLst>
              <a:gd name="adj" fmla="val 78139"/>
            </a:avLst>
          </a:prstGeom>
          <a:solidFill>
            <a:srgbClr val="4950BC"/>
          </a:solidFill>
          <a:ln/>
        </p:spPr>
      </p:sp>
      <p:sp>
        <p:nvSpPr>
          <p:cNvPr id="10" name="Text 8"/>
          <p:cNvSpPr/>
          <p:nvPr/>
        </p:nvSpPr>
        <p:spPr>
          <a:xfrm>
            <a:off x="5565696" y="2754749"/>
            <a:ext cx="3590330" cy="708660"/>
          </a:xfrm>
          <a:prstGeom prst="rect">
            <a:avLst/>
          </a:prstGeom>
          <a:noFill/>
          <a:ln/>
        </p:spPr>
        <p:txBody>
          <a:bodyPr wrap="square" lIns="0" tIns="0" rIns="0" bIns="0" rtlCol="0" anchor="t"/>
          <a:lstStyle/>
          <a:p>
            <a:pPr algn="l" indent="0" marL="0">
              <a:lnSpc>
                <a:spcPts val="2750"/>
              </a:lnSpc>
              <a:buNone/>
            </a:pPr>
            <a:r>
              <a:rPr lang="en-US" sz="2200" b="1" dirty="0">
                <a:solidFill>
                  <a:srgbClr val="272525"/>
                </a:solidFill>
                <a:latin typeface="Inter Bold" pitchFamily="34" charset="0"/>
                <a:ea typeface="Inter Bold" pitchFamily="34" charset="-122"/>
                <a:cs typeface="Inter Bold" pitchFamily="34" charset="-120"/>
              </a:rPr>
              <a:t>Erstreaktion auf Anfragen unter fünf Minuten</a:t>
            </a:r>
            <a:endParaRPr lang="en-US" sz="2200" dirty="0"/>
          </a:p>
        </p:txBody>
      </p:sp>
      <p:sp>
        <p:nvSpPr>
          <p:cNvPr id="11" name="Text 9"/>
          <p:cNvSpPr/>
          <p:nvPr/>
        </p:nvSpPr>
        <p:spPr>
          <a:xfrm>
            <a:off x="5565696" y="3599497"/>
            <a:ext cx="3590330"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statt durchschnittlich vier Stunden</a:t>
            </a:r>
            <a:endParaRPr lang="en-US" sz="1750" dirty="0"/>
          </a:p>
        </p:txBody>
      </p:sp>
      <p:sp>
        <p:nvSpPr>
          <p:cNvPr id="12" name="Shape 10"/>
          <p:cNvSpPr/>
          <p:nvPr/>
        </p:nvSpPr>
        <p:spPr>
          <a:xfrm>
            <a:off x="9640133" y="2497455"/>
            <a:ext cx="4196358" cy="2085142"/>
          </a:xfrm>
          <a:prstGeom prst="roundRect">
            <a:avLst>
              <a:gd name="adj" fmla="val 7017"/>
            </a:avLst>
          </a:prstGeom>
          <a:solidFill>
            <a:srgbClr val="FFFFFF"/>
          </a:solidFill>
          <a:ln w="30480">
            <a:solidFill>
              <a:srgbClr val="C0C1D7"/>
            </a:solidFill>
            <a:prstDash val="solid"/>
          </a:ln>
        </p:spPr>
      </p:sp>
      <p:sp>
        <p:nvSpPr>
          <p:cNvPr id="13" name="Shape 11"/>
          <p:cNvSpPr/>
          <p:nvPr/>
        </p:nvSpPr>
        <p:spPr>
          <a:xfrm>
            <a:off x="9609653" y="2497455"/>
            <a:ext cx="121920" cy="2085142"/>
          </a:xfrm>
          <a:prstGeom prst="roundRect">
            <a:avLst>
              <a:gd name="adj" fmla="val 78139"/>
            </a:avLst>
          </a:prstGeom>
          <a:solidFill>
            <a:srgbClr val="4950BC"/>
          </a:solidFill>
          <a:ln/>
        </p:spPr>
      </p:sp>
      <p:sp>
        <p:nvSpPr>
          <p:cNvPr id="14" name="Text 12"/>
          <p:cNvSpPr/>
          <p:nvPr/>
        </p:nvSpPr>
        <p:spPr>
          <a:xfrm>
            <a:off x="9988868" y="2754749"/>
            <a:ext cx="3590330" cy="708660"/>
          </a:xfrm>
          <a:prstGeom prst="rect">
            <a:avLst/>
          </a:prstGeom>
          <a:noFill/>
          <a:ln/>
        </p:spPr>
        <p:txBody>
          <a:bodyPr wrap="square" lIns="0" tIns="0" rIns="0" bIns="0" rtlCol="0" anchor="t"/>
          <a:lstStyle/>
          <a:p>
            <a:pPr algn="l" indent="0" marL="0">
              <a:lnSpc>
                <a:spcPts val="2750"/>
              </a:lnSpc>
              <a:buNone/>
            </a:pPr>
            <a:r>
              <a:rPr lang="en-US" sz="2200" b="1" dirty="0">
                <a:solidFill>
                  <a:srgbClr val="272525"/>
                </a:solidFill>
                <a:latin typeface="Inter Bold" pitchFamily="34" charset="0"/>
                <a:ea typeface="Inter Bold" pitchFamily="34" charset="-122"/>
                <a:cs typeface="Inter Bold" pitchFamily="34" charset="-120"/>
              </a:rPr>
              <a:t>Offertenversand am nächsten Werktag</a:t>
            </a:r>
            <a:endParaRPr lang="en-US" sz="2200" dirty="0"/>
          </a:p>
        </p:txBody>
      </p:sp>
      <p:sp>
        <p:nvSpPr>
          <p:cNvPr id="15" name="Text 13"/>
          <p:cNvSpPr/>
          <p:nvPr/>
        </p:nvSpPr>
        <p:spPr>
          <a:xfrm>
            <a:off x="9988868" y="3599497"/>
            <a:ext cx="3590330"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statt nach drei bis fünf Tagen</a:t>
            </a:r>
            <a:endParaRPr lang="en-US" sz="1750" dirty="0"/>
          </a:p>
        </p:txBody>
      </p:sp>
      <p:sp>
        <p:nvSpPr>
          <p:cNvPr id="16" name="Shape 14"/>
          <p:cNvSpPr/>
          <p:nvPr/>
        </p:nvSpPr>
        <p:spPr>
          <a:xfrm>
            <a:off x="793790" y="4809411"/>
            <a:ext cx="4196358" cy="2085142"/>
          </a:xfrm>
          <a:prstGeom prst="roundRect">
            <a:avLst>
              <a:gd name="adj" fmla="val 7017"/>
            </a:avLst>
          </a:prstGeom>
          <a:solidFill>
            <a:srgbClr val="FFFFFF"/>
          </a:solidFill>
          <a:ln w="30480">
            <a:solidFill>
              <a:srgbClr val="C0C1D7"/>
            </a:solidFill>
            <a:prstDash val="solid"/>
          </a:ln>
        </p:spPr>
      </p:sp>
      <p:sp>
        <p:nvSpPr>
          <p:cNvPr id="17" name="Shape 15"/>
          <p:cNvSpPr/>
          <p:nvPr/>
        </p:nvSpPr>
        <p:spPr>
          <a:xfrm>
            <a:off x="763310" y="4809411"/>
            <a:ext cx="121920" cy="2085142"/>
          </a:xfrm>
          <a:prstGeom prst="roundRect">
            <a:avLst>
              <a:gd name="adj" fmla="val 78139"/>
            </a:avLst>
          </a:prstGeom>
          <a:solidFill>
            <a:srgbClr val="4950BC"/>
          </a:solidFill>
          <a:ln/>
        </p:spPr>
      </p:sp>
      <p:sp>
        <p:nvSpPr>
          <p:cNvPr id="18" name="Text 16"/>
          <p:cNvSpPr/>
          <p:nvPr/>
        </p:nvSpPr>
        <p:spPr>
          <a:xfrm>
            <a:off x="1142524" y="5066705"/>
            <a:ext cx="3590330" cy="708660"/>
          </a:xfrm>
          <a:prstGeom prst="rect">
            <a:avLst/>
          </a:prstGeom>
          <a:noFill/>
          <a:ln/>
        </p:spPr>
        <p:txBody>
          <a:bodyPr wrap="square" lIns="0" tIns="0" rIns="0" bIns="0" rtlCol="0" anchor="t"/>
          <a:lstStyle/>
          <a:p>
            <a:pPr algn="l" indent="0" marL="0">
              <a:lnSpc>
                <a:spcPts val="2750"/>
              </a:lnSpc>
              <a:buNone/>
            </a:pPr>
            <a:r>
              <a:rPr lang="en-US" sz="2200" b="1" dirty="0">
                <a:solidFill>
                  <a:srgbClr val="272525"/>
                </a:solidFill>
                <a:latin typeface="Inter Bold" pitchFamily="34" charset="0"/>
                <a:ea typeface="Inter Bold" pitchFamily="34" charset="-122"/>
                <a:cs typeface="Inter Bold" pitchFamily="34" charset="-120"/>
              </a:rPr>
              <a:t>20 bis 30 Prozent mehr Auftragsannahme</a:t>
            </a:r>
            <a:endParaRPr lang="en-US" sz="2200" dirty="0"/>
          </a:p>
        </p:txBody>
      </p:sp>
      <p:sp>
        <p:nvSpPr>
          <p:cNvPr id="19" name="Text 17"/>
          <p:cNvSpPr/>
          <p:nvPr/>
        </p:nvSpPr>
        <p:spPr>
          <a:xfrm>
            <a:off x="1142524" y="5911453"/>
            <a:ext cx="3590330"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bei kalten Anfragen, weil schneller geantwortet wird</a:t>
            </a:r>
            <a:endParaRPr lang="en-US" sz="1750" dirty="0"/>
          </a:p>
        </p:txBody>
      </p:sp>
      <p:sp>
        <p:nvSpPr>
          <p:cNvPr id="20" name="Shape 18"/>
          <p:cNvSpPr/>
          <p:nvPr/>
        </p:nvSpPr>
        <p:spPr>
          <a:xfrm>
            <a:off x="5216962" y="4809411"/>
            <a:ext cx="4196358" cy="2085142"/>
          </a:xfrm>
          <a:prstGeom prst="roundRect">
            <a:avLst>
              <a:gd name="adj" fmla="val 7017"/>
            </a:avLst>
          </a:prstGeom>
          <a:solidFill>
            <a:srgbClr val="FFFFFF"/>
          </a:solidFill>
          <a:ln w="30480">
            <a:solidFill>
              <a:srgbClr val="C0C1D7"/>
            </a:solidFill>
            <a:prstDash val="solid"/>
          </a:ln>
        </p:spPr>
      </p:sp>
      <p:sp>
        <p:nvSpPr>
          <p:cNvPr id="21" name="Shape 19"/>
          <p:cNvSpPr/>
          <p:nvPr/>
        </p:nvSpPr>
        <p:spPr>
          <a:xfrm>
            <a:off x="5186482" y="4809411"/>
            <a:ext cx="121920" cy="2085142"/>
          </a:xfrm>
          <a:prstGeom prst="roundRect">
            <a:avLst>
              <a:gd name="adj" fmla="val 78139"/>
            </a:avLst>
          </a:prstGeom>
          <a:solidFill>
            <a:srgbClr val="4950BC"/>
          </a:solidFill>
          <a:ln/>
        </p:spPr>
      </p:sp>
      <p:sp>
        <p:nvSpPr>
          <p:cNvPr id="22" name="Text 20"/>
          <p:cNvSpPr/>
          <p:nvPr/>
        </p:nvSpPr>
        <p:spPr>
          <a:xfrm>
            <a:off x="5565696" y="5066705"/>
            <a:ext cx="3590330" cy="708660"/>
          </a:xfrm>
          <a:prstGeom prst="rect">
            <a:avLst/>
          </a:prstGeom>
          <a:noFill/>
          <a:ln/>
        </p:spPr>
        <p:txBody>
          <a:bodyPr wrap="square" lIns="0" tIns="0" rIns="0" bIns="0" rtlCol="0" anchor="t"/>
          <a:lstStyle/>
          <a:p>
            <a:pPr algn="l" indent="0" marL="0">
              <a:lnSpc>
                <a:spcPts val="2750"/>
              </a:lnSpc>
              <a:buNone/>
            </a:pPr>
            <a:r>
              <a:rPr lang="en-US" sz="2200" b="1" dirty="0">
                <a:solidFill>
                  <a:srgbClr val="272525"/>
                </a:solidFill>
                <a:latin typeface="Inter Bold" pitchFamily="34" charset="0"/>
                <a:ea typeface="Inter Bold" pitchFamily="34" charset="-122"/>
                <a:cs typeface="Inter Bold" pitchFamily="34" charset="-120"/>
              </a:rPr>
              <a:t>Ein Sonntag pro Monat zurück</a:t>
            </a:r>
            <a:endParaRPr lang="en-US" sz="2200" dirty="0"/>
          </a:p>
        </p:txBody>
      </p:sp>
      <p:sp>
        <p:nvSpPr>
          <p:cNvPr id="23" name="Text 21"/>
          <p:cNvSpPr/>
          <p:nvPr/>
        </p:nvSpPr>
        <p:spPr>
          <a:xfrm>
            <a:off x="5565696" y="5911453"/>
            <a:ext cx="3590330"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an dem nicht "noch schnell die Offerte" gemacht werden muss</a:t>
            </a:r>
            <a:endParaRPr lang="en-US" sz="1750" dirty="0"/>
          </a:p>
        </p:txBody>
      </p:sp>
      <p:sp>
        <p:nvSpPr>
          <p:cNvPr id="24" name="Text 22"/>
          <p:cNvSpPr/>
          <p:nvPr/>
        </p:nvSpPr>
        <p:spPr>
          <a:xfrm>
            <a:off x="793790" y="7149703"/>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Das sind keine Marketingzahlen. Das sind Mittelwerte aus drei Pilotbetrieben in der Region Basel.</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1502212"/>
            <a:ext cx="9587984"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Was es kostet — und was es spart.</a:t>
            </a:r>
            <a:endParaRPr lang="en-US" sz="4450" dirty="0"/>
          </a:p>
        </p:txBody>
      </p:sp>
      <p:sp>
        <p:nvSpPr>
          <p:cNvPr id="3" name="Text 1"/>
          <p:cNvSpPr/>
          <p:nvPr/>
        </p:nvSpPr>
        <p:spPr>
          <a:xfrm>
            <a:off x="793790" y="266461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Die Pilotphase dauert 14 Tage und ist kostenlos.</a:t>
            </a:r>
            <a:endParaRPr lang="en-US" sz="1750" dirty="0"/>
          </a:p>
        </p:txBody>
      </p:sp>
      <p:sp>
        <p:nvSpPr>
          <p:cNvPr id="4" name="Text 2"/>
          <p:cNvSpPr/>
          <p:nvPr/>
        </p:nvSpPr>
        <p:spPr>
          <a:xfrm>
            <a:off x="793790" y="3282672"/>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Danach: ab CHF 690 pro Monat für den Grundsetup (Telefon, Anfrage-Triage, Rapport-Assistenz). Erweiterungen pro Modul, transparent.</a:t>
            </a:r>
            <a:endParaRPr lang="en-US" sz="1750" dirty="0"/>
          </a:p>
        </p:txBody>
      </p:sp>
      <p:sp>
        <p:nvSpPr>
          <p:cNvPr id="5" name="Shape 3"/>
          <p:cNvSpPr/>
          <p:nvPr/>
        </p:nvSpPr>
        <p:spPr>
          <a:xfrm>
            <a:off x="630436" y="4263628"/>
            <a:ext cx="6571417" cy="2463641"/>
          </a:xfrm>
          <a:prstGeom prst="roundRect">
            <a:avLst>
              <a:gd name="adj" fmla="val 6629"/>
            </a:avLst>
          </a:prstGeom>
          <a:solidFill>
            <a:srgbClr val="4950BC"/>
          </a:solidFill>
          <a:ln/>
        </p:spPr>
      </p:sp>
      <p:sp>
        <p:nvSpPr>
          <p:cNvPr id="6" name="Text 4"/>
          <p:cNvSpPr/>
          <p:nvPr/>
        </p:nvSpPr>
        <p:spPr>
          <a:xfrm>
            <a:off x="857250" y="449044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FFFFFF"/>
                </a:solidFill>
                <a:latin typeface="Inter Bold" pitchFamily="34" charset="0"/>
                <a:ea typeface="Inter Bold" pitchFamily="34" charset="-122"/>
                <a:cs typeface="Inter Bold" pitchFamily="34" charset="-120"/>
              </a:rPr>
              <a:t>TPAI</a:t>
            </a:r>
            <a:endParaRPr lang="en-US" sz="2200" dirty="0"/>
          </a:p>
        </p:txBody>
      </p:sp>
      <p:sp>
        <p:nvSpPr>
          <p:cNvPr id="7" name="Text 5"/>
          <p:cNvSpPr/>
          <p:nvPr/>
        </p:nvSpPr>
        <p:spPr>
          <a:xfrm>
            <a:off x="857250" y="5071586"/>
            <a:ext cx="6117788" cy="1451610"/>
          </a:xfrm>
          <a:prstGeom prst="rect">
            <a:avLst/>
          </a:prstGeom>
          <a:noFill/>
          <a:ln/>
        </p:spPr>
        <p:txBody>
          <a:bodyPr wrap="square" lIns="0" tIns="0" rIns="0" bIns="0" rtlCol="0" anchor="t"/>
          <a:lstStyle/>
          <a:p>
            <a:pPr algn="l" indent="0" marL="0">
              <a:lnSpc>
                <a:spcPts val="2850"/>
              </a:lnSpc>
              <a:buNone/>
            </a:pPr>
            <a:r>
              <a:rPr lang="en-US" sz="1750" dirty="0">
                <a:solidFill>
                  <a:srgbClr val="FFFFFF"/>
                </a:solidFill>
                <a:latin typeface="Inter" pitchFamily="34" charset="0"/>
                <a:ea typeface="Inter" pitchFamily="34" charset="-122"/>
                <a:cs typeface="Inter" pitchFamily="34" charset="-120"/>
              </a:rPr>
              <a:t>Ab CHF 690 pro Monat. 14 Tage Pilot kostenlos. Erweiterungen pro Modul, transparent. Anna ist um 6:30 erreichbar und um 22:00 auch. Anna macht keine Krankheitstage und kennt jede Ihrer letzten 500 Mails.</a:t>
            </a:r>
            <a:endParaRPr lang="en-US" sz="1750" dirty="0"/>
          </a:p>
        </p:txBody>
      </p:sp>
      <p:sp>
        <p:nvSpPr>
          <p:cNvPr id="8" name="Text 6"/>
          <p:cNvSpPr/>
          <p:nvPr/>
        </p:nvSpPr>
        <p:spPr>
          <a:xfrm>
            <a:off x="7599521" y="449044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Inter Bold" pitchFamily="34" charset="0"/>
                <a:ea typeface="Inter Bold" pitchFamily="34" charset="-122"/>
                <a:cs typeface="Inter Bold" pitchFamily="34" charset="-120"/>
              </a:rPr>
              <a:t>Zum Vergleich</a:t>
            </a:r>
            <a:endParaRPr lang="en-US" sz="2200" dirty="0"/>
          </a:p>
        </p:txBody>
      </p:sp>
      <p:sp>
        <p:nvSpPr>
          <p:cNvPr id="9" name="Text 7"/>
          <p:cNvSpPr/>
          <p:nvPr/>
        </p:nvSpPr>
        <p:spPr>
          <a:xfrm>
            <a:off x="7599521" y="5071586"/>
            <a:ext cx="6244709" cy="1451610"/>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Eine Sekretariatsstelle 50 % kostet zwischen CHF 3'200 und CHF 4'000 monatlich. Eine externe Bürodienstleistung CHF 1'200 bis 2'000 — und sie geht nach 17 Uhr nach Hause.</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892850"/>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Beispielfall: Spenglerei B., 9 Mitarbeitende, Region Basel.</a:t>
            </a:r>
            <a:endParaRPr lang="en-US" sz="4450" dirty="0"/>
          </a:p>
        </p:txBody>
      </p:sp>
      <p:sp>
        <p:nvSpPr>
          <p:cNvPr id="3" name="Text 1"/>
          <p:cNvSpPr/>
          <p:nvPr/>
        </p:nvSpPr>
        <p:spPr>
          <a:xfrm>
            <a:off x="793790" y="287738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Inter Bold" pitchFamily="34" charset="0"/>
                <a:ea typeface="Inter Bold" pitchFamily="34" charset="-122"/>
                <a:cs typeface="Inter Bold" pitchFamily="34" charset="-120"/>
              </a:rPr>
              <a:t>Vorher</a:t>
            </a:r>
            <a:endParaRPr lang="en-US" sz="2200" dirty="0"/>
          </a:p>
        </p:txBody>
      </p:sp>
      <p:sp>
        <p:nvSpPr>
          <p:cNvPr id="4" name="Text 2"/>
          <p:cNvSpPr/>
          <p:nvPr/>
        </p:nvSpPr>
        <p:spPr>
          <a:xfrm>
            <a:off x="793790" y="3458528"/>
            <a:ext cx="6244709" cy="1451610"/>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Inhaber rapportiert abends 60 bis 90 Minuten. Frau hilft inoffiziell mit Sekretariat. Offerten brauchen 3 bis 5 Werktage. Geschätzte Verlustquote bei kalten Anfragen: 40 %.</a:t>
            </a:r>
            <a:endParaRPr lang="en-US" sz="1750" dirty="0"/>
          </a:p>
        </p:txBody>
      </p:sp>
      <p:sp>
        <p:nvSpPr>
          <p:cNvPr id="5" name="Shape 3"/>
          <p:cNvSpPr/>
          <p:nvPr/>
        </p:nvSpPr>
        <p:spPr>
          <a:xfrm>
            <a:off x="7436168" y="2650569"/>
            <a:ext cx="6571417" cy="2939653"/>
          </a:xfrm>
          <a:prstGeom prst="roundRect">
            <a:avLst>
              <a:gd name="adj" fmla="val 5556"/>
            </a:avLst>
          </a:prstGeom>
          <a:solidFill>
            <a:srgbClr val="4950BC"/>
          </a:solidFill>
          <a:ln/>
        </p:spPr>
      </p:sp>
      <p:sp>
        <p:nvSpPr>
          <p:cNvPr id="6" name="Text 4"/>
          <p:cNvSpPr/>
          <p:nvPr/>
        </p:nvSpPr>
        <p:spPr>
          <a:xfrm>
            <a:off x="7662982" y="2877383"/>
            <a:ext cx="2865834" cy="354330"/>
          </a:xfrm>
          <a:prstGeom prst="rect">
            <a:avLst/>
          </a:prstGeom>
          <a:noFill/>
          <a:ln/>
        </p:spPr>
        <p:txBody>
          <a:bodyPr wrap="none" lIns="0" tIns="0" rIns="0" bIns="0" rtlCol="0" anchor="t"/>
          <a:lstStyle/>
          <a:p>
            <a:pPr algn="l" indent="0" marL="0">
              <a:lnSpc>
                <a:spcPts val="2750"/>
              </a:lnSpc>
              <a:buNone/>
            </a:pPr>
            <a:r>
              <a:rPr lang="en-US" sz="2200" b="1" dirty="0">
                <a:solidFill>
                  <a:srgbClr val="FFFFFF"/>
                </a:solidFill>
                <a:latin typeface="Inter Bold" pitchFamily="34" charset="0"/>
                <a:ea typeface="Inter Bold" pitchFamily="34" charset="-122"/>
                <a:cs typeface="Inter Bold" pitchFamily="34" charset="-120"/>
              </a:rPr>
              <a:t>Nach 6 Wochen Pilot</a:t>
            </a:r>
            <a:endParaRPr lang="en-US" sz="2200" dirty="0"/>
          </a:p>
        </p:txBody>
      </p:sp>
      <p:sp>
        <p:nvSpPr>
          <p:cNvPr id="7" name="Text 5"/>
          <p:cNvSpPr/>
          <p:nvPr/>
        </p:nvSpPr>
        <p:spPr>
          <a:xfrm>
            <a:off x="7662982" y="3458528"/>
            <a:ext cx="6117788" cy="2052399"/>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FFFFFF"/>
                </a:solidFill>
                <a:latin typeface="Inter" pitchFamily="34" charset="0"/>
                <a:ea typeface="Inter" pitchFamily="34" charset="-122"/>
                <a:cs typeface="Inter" pitchFamily="34" charset="-120"/>
              </a:rPr>
              <a:t>Rapportzeit: 12 Minuten pro Tag, im Auto</a:t>
            </a:r>
            <a:endParaRPr lang="en-US" sz="1750" dirty="0"/>
          </a:p>
          <a:p>
            <a:pPr algn="l" marL="342900" indent="-342900">
              <a:lnSpc>
                <a:spcPts val="2850"/>
              </a:lnSpc>
              <a:buSzPct val="100000"/>
              <a:buChar char="•"/>
            </a:pPr>
            <a:r>
              <a:rPr lang="en-US" sz="1750" dirty="0">
                <a:solidFill>
                  <a:srgbClr val="FFFFFF"/>
                </a:solidFill>
                <a:latin typeface="Inter" pitchFamily="34" charset="0"/>
                <a:ea typeface="Inter" pitchFamily="34" charset="-122"/>
                <a:cs typeface="Inter" pitchFamily="34" charset="-120"/>
              </a:rPr>
              <a:t>Offertenversand: durchschnittlich 19 Stunden nach Termin</a:t>
            </a:r>
            <a:endParaRPr lang="en-US" sz="1750" dirty="0"/>
          </a:p>
          <a:p>
            <a:pPr algn="l" marL="342900" indent="-342900">
              <a:lnSpc>
                <a:spcPts val="2850"/>
              </a:lnSpc>
              <a:buSzPct val="100000"/>
              <a:buChar char="•"/>
            </a:pPr>
            <a:r>
              <a:rPr lang="en-US" sz="1750" dirty="0">
                <a:solidFill>
                  <a:srgbClr val="FFFFFF"/>
                </a:solidFill>
                <a:latin typeface="Inter" pitchFamily="34" charset="0"/>
                <a:ea typeface="Inter" pitchFamily="34" charset="-122"/>
                <a:cs typeface="Inter" pitchFamily="34" charset="-120"/>
              </a:rPr>
              <a:t>Frau ist offiziell aus dem Sekretariat raus</a:t>
            </a:r>
            <a:endParaRPr lang="en-US" sz="1750" dirty="0"/>
          </a:p>
          <a:p>
            <a:pPr algn="l" marL="342900" indent="-342900">
              <a:lnSpc>
                <a:spcPts val="2850"/>
              </a:lnSpc>
              <a:buSzPct val="100000"/>
              <a:buChar char="•"/>
            </a:pPr>
            <a:r>
              <a:rPr lang="en-US" sz="1750" dirty="0">
                <a:solidFill>
                  <a:srgbClr val="FFFFFF"/>
                </a:solidFill>
                <a:latin typeface="Inter" pitchFamily="34" charset="0"/>
                <a:ea typeface="Inter" pitchFamily="34" charset="-122"/>
                <a:cs typeface="Inter" pitchFamily="34" charset="-120"/>
              </a:rPr>
              <a:t>Verlustquote bei kalten Anfragen: 18 %</a:t>
            </a:r>
            <a:endParaRPr lang="en-US" sz="1750" dirty="0"/>
          </a:p>
        </p:txBody>
      </p:sp>
      <p:sp>
        <p:nvSpPr>
          <p:cNvPr id="8" name="Text 6"/>
          <p:cNvSpPr/>
          <p:nvPr/>
        </p:nvSpPr>
        <p:spPr>
          <a:xfrm>
            <a:off x="1133951" y="6100524"/>
            <a:ext cx="12702659"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"Das Komische ist — ich merke es nicht beim Arbeiten, ich merke es am Sonntag."</a:t>
            </a:r>
            <a:endParaRPr lang="en-US" sz="1750" dirty="0"/>
          </a:p>
        </p:txBody>
      </p:sp>
      <p:sp>
        <p:nvSpPr>
          <p:cNvPr id="9" name="Text 7"/>
          <p:cNvSpPr/>
          <p:nvPr/>
        </p:nvSpPr>
        <p:spPr>
          <a:xfrm>
            <a:off x="1133951" y="6718578"/>
            <a:ext cx="12702659"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 Inhaber, Telefonat zur Pilotbilanz</a:t>
            </a:r>
            <a:endParaRPr lang="en-US" sz="1750" dirty="0"/>
          </a:p>
        </p:txBody>
      </p:sp>
      <p:sp>
        <p:nvSpPr>
          <p:cNvPr id="10" name="Shape 8"/>
          <p:cNvSpPr/>
          <p:nvPr/>
        </p:nvSpPr>
        <p:spPr>
          <a:xfrm>
            <a:off x="793790" y="5845373"/>
            <a:ext cx="30480" cy="1491258"/>
          </a:xfrm>
          <a:prstGeom prst="rect">
            <a:avLst/>
          </a:prstGeom>
          <a:solidFill>
            <a:srgbClr val="4950BC"/>
          </a:solid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1580317"/>
            <a:ext cx="7913965"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Datenschutz, ehrlich erklärt.</a:t>
            </a:r>
            <a:endParaRPr lang="en-US" sz="4450" dirty="0"/>
          </a:p>
        </p:txBody>
      </p:sp>
      <p:sp>
        <p:nvSpPr>
          <p:cNvPr id="3" name="Text 1"/>
          <p:cNvSpPr/>
          <p:nvPr/>
        </p:nvSpPr>
        <p:spPr>
          <a:xfrm>
            <a:off x="793790" y="2742724"/>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Ihre Daten bleiben in der Schweiz. Punkt.</a:t>
            </a:r>
            <a:endParaRPr lang="en-US" sz="1750" dirty="0"/>
          </a:p>
        </p:txBody>
      </p:sp>
      <p:sp>
        <p:nvSpPr>
          <p:cNvPr id="4" name="Text 2"/>
          <p:cNvSpPr/>
          <p:nvPr/>
        </p:nvSpPr>
        <p:spPr>
          <a:xfrm>
            <a:off x="793790" y="3360777"/>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Konkret heisst das:</a:t>
            </a:r>
            <a:endParaRPr lang="en-US" sz="1750" dirty="0"/>
          </a:p>
        </p:txBody>
      </p:sp>
      <p:sp>
        <p:nvSpPr>
          <p:cNvPr id="5" name="Text 3"/>
          <p:cNvSpPr/>
          <p:nvPr/>
        </p:nvSpPr>
        <p:spPr>
          <a:xfrm>
            <a:off x="793790" y="3978831"/>
            <a:ext cx="13042821" cy="1689497"/>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Die Telefonate werden auf Schweizer Servern verarbeitet.</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Die Anrufe werden nicht für Werbung, nicht für Modelltraining und nicht für Drittparteien ausgewertet.</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Sie können einzelne Aufnahmen oder ganze Verläufe jederzeit löschen.</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Sie bekommen einen Vertrag nach DSG (revDSG 2023), klar formuliert, ohne juristische Tricks.</a:t>
            </a:r>
            <a:endParaRPr lang="en-US" sz="1750" dirty="0"/>
          </a:p>
        </p:txBody>
      </p:sp>
      <p:sp>
        <p:nvSpPr>
          <p:cNvPr id="6" name="Text 4"/>
          <p:cNvSpPr/>
          <p:nvPr/>
        </p:nvSpPr>
        <p:spPr>
          <a:xfrm>
            <a:off x="793790" y="592347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Wir geben Ihnen keine schwammige "Cloud-Lösung". Wir geben Ihnen eine konkrete Antwort darauf, wo welche Datei liegt.</a:t>
            </a:r>
            <a:endParaRPr lang="en-US" sz="17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81407" y="680085"/>
            <a:ext cx="6548676" cy="628055"/>
          </a:xfrm>
          <a:prstGeom prst="rect">
            <a:avLst/>
          </a:prstGeom>
          <a:noFill/>
          <a:ln/>
        </p:spPr>
        <p:txBody>
          <a:bodyPr wrap="none" lIns="0" tIns="0" rIns="0" bIns="0" rtlCol="0" anchor="t"/>
          <a:lstStyle/>
          <a:p>
            <a:pPr algn="l" indent="0" marL="0">
              <a:lnSpc>
                <a:spcPts val="4900"/>
              </a:lnSpc>
              <a:buNone/>
            </a:pPr>
            <a:r>
              <a:rPr lang="en-US" sz="3950" b="1" dirty="0">
                <a:solidFill>
                  <a:srgbClr val="000000"/>
                </a:solidFill>
                <a:latin typeface="Inter Bold" pitchFamily="34" charset="0"/>
                <a:ea typeface="Inter Bold" pitchFamily="34" charset="-122"/>
                <a:cs typeface="Inter Bold" pitchFamily="34" charset="-120"/>
              </a:rPr>
              <a:t>So starten wir gemeinsam.</a:t>
            </a:r>
            <a:endParaRPr lang="en-US" sz="3950" dirty="0"/>
          </a:p>
        </p:txBody>
      </p:sp>
      <p:sp>
        <p:nvSpPr>
          <p:cNvPr id="3" name="Shape 1"/>
          <p:cNvSpPr/>
          <p:nvPr/>
        </p:nvSpPr>
        <p:spPr>
          <a:xfrm>
            <a:off x="7303770" y="1664137"/>
            <a:ext cx="22860" cy="5885378"/>
          </a:xfrm>
          <a:prstGeom prst="roundRect">
            <a:avLst>
              <a:gd name="adj" fmla="val 369209"/>
            </a:avLst>
          </a:prstGeom>
          <a:solidFill>
            <a:srgbClr val="C0C1D7"/>
          </a:solidFill>
          <a:ln/>
        </p:spPr>
      </p:sp>
      <p:sp>
        <p:nvSpPr>
          <p:cNvPr id="4" name="Shape 2"/>
          <p:cNvSpPr/>
          <p:nvPr/>
        </p:nvSpPr>
        <p:spPr>
          <a:xfrm>
            <a:off x="6509206" y="1878687"/>
            <a:ext cx="602813" cy="22860"/>
          </a:xfrm>
          <a:prstGeom prst="roundRect">
            <a:avLst>
              <a:gd name="adj" fmla="val 369209"/>
            </a:avLst>
          </a:prstGeom>
          <a:solidFill>
            <a:srgbClr val="C0C1D7"/>
          </a:solidFill>
          <a:ln/>
        </p:spPr>
      </p:sp>
      <p:sp>
        <p:nvSpPr>
          <p:cNvPr id="5" name="Shape 3"/>
          <p:cNvSpPr/>
          <p:nvPr/>
        </p:nvSpPr>
        <p:spPr>
          <a:xfrm>
            <a:off x="7089160" y="1664137"/>
            <a:ext cx="452080" cy="452080"/>
          </a:xfrm>
          <a:prstGeom prst="roundRect">
            <a:avLst>
              <a:gd name="adj" fmla="val 18670"/>
            </a:avLst>
          </a:prstGeom>
          <a:solidFill>
            <a:srgbClr val="DADBF1"/>
          </a:solidFill>
          <a:ln w="7620">
            <a:solidFill>
              <a:srgbClr val="C0C1D7"/>
            </a:solidFill>
            <a:prstDash val="solid"/>
          </a:ln>
        </p:spPr>
      </p:sp>
      <p:sp>
        <p:nvSpPr>
          <p:cNvPr id="6" name="Text 4"/>
          <p:cNvSpPr/>
          <p:nvPr/>
        </p:nvSpPr>
        <p:spPr>
          <a:xfrm>
            <a:off x="7164467" y="1701760"/>
            <a:ext cx="301347" cy="376714"/>
          </a:xfrm>
          <a:prstGeom prst="rect">
            <a:avLst/>
          </a:prstGeom>
          <a:noFill/>
          <a:ln/>
        </p:spPr>
        <p:txBody>
          <a:bodyPr wrap="none" lIns="0" tIns="0" rIns="0" bIns="0" rtlCol="0" anchor="ctr"/>
          <a:lstStyle/>
          <a:p>
            <a:pPr algn="ctr" indent="0" marL="0">
              <a:lnSpc>
                <a:spcPts val="2350"/>
              </a:lnSpc>
              <a:buNone/>
            </a:pPr>
            <a:r>
              <a:rPr lang="en-US" sz="2350" b="1" dirty="0">
                <a:solidFill>
                  <a:srgbClr val="272525"/>
                </a:solidFill>
                <a:latin typeface="Inter Bold" pitchFamily="34" charset="0"/>
                <a:ea typeface="Inter Bold" pitchFamily="34" charset="-122"/>
                <a:cs typeface="Inter Bold" pitchFamily="34" charset="-120"/>
              </a:rPr>
              <a:t>1</a:t>
            </a:r>
            <a:endParaRPr lang="en-US" sz="2350" dirty="0"/>
          </a:p>
        </p:txBody>
      </p:sp>
      <p:sp>
        <p:nvSpPr>
          <p:cNvPr id="7" name="Text 5"/>
          <p:cNvSpPr/>
          <p:nvPr/>
        </p:nvSpPr>
        <p:spPr>
          <a:xfrm>
            <a:off x="3798570" y="1733193"/>
            <a:ext cx="2511862" cy="313968"/>
          </a:xfrm>
          <a:prstGeom prst="rect">
            <a:avLst/>
          </a:prstGeom>
          <a:noFill/>
          <a:ln/>
        </p:spPr>
        <p:txBody>
          <a:bodyPr wrap="none" lIns="0" tIns="0" rIns="0" bIns="0" rtlCol="0" anchor="t"/>
          <a:lstStyle/>
          <a:p>
            <a:pPr algn="r" indent="0" marL="0">
              <a:lnSpc>
                <a:spcPts val="2450"/>
              </a:lnSpc>
              <a:buNone/>
            </a:pPr>
            <a:r>
              <a:rPr lang="en-US" sz="1950" b="1" dirty="0">
                <a:solidFill>
                  <a:srgbClr val="272525"/>
                </a:solidFill>
                <a:latin typeface="Inter Bold" pitchFamily="34" charset="0"/>
                <a:ea typeface="Inter Bold" pitchFamily="34" charset="-122"/>
                <a:cs typeface="Inter Bold" pitchFamily="34" charset="-120"/>
              </a:rPr>
              <a:t>Tag 1</a:t>
            </a:r>
            <a:endParaRPr lang="en-US" sz="1950" dirty="0"/>
          </a:p>
        </p:txBody>
      </p:sp>
      <p:sp>
        <p:nvSpPr>
          <p:cNvPr id="8" name="Text 6"/>
          <p:cNvSpPr/>
          <p:nvPr/>
        </p:nvSpPr>
        <p:spPr>
          <a:xfrm>
            <a:off x="781407" y="2153960"/>
            <a:ext cx="5529024" cy="909399"/>
          </a:xfrm>
          <a:prstGeom prst="rect">
            <a:avLst/>
          </a:prstGeom>
          <a:noFill/>
          <a:ln/>
        </p:spPr>
        <p:txBody>
          <a:bodyPr wrap="square" lIns="0" tIns="0" rIns="0" bIns="0" rtlCol="0" anchor="t"/>
          <a:lstStyle/>
          <a:p>
            <a:pPr algn="r" indent="0" marL="0">
              <a:lnSpc>
                <a:spcPts val="2350"/>
              </a:lnSpc>
              <a:buNone/>
            </a:pPr>
            <a:r>
              <a:rPr lang="en-US" sz="1550" dirty="0">
                <a:solidFill>
                  <a:srgbClr val="272525"/>
                </a:solidFill>
                <a:latin typeface="Inter" pitchFamily="34" charset="0"/>
                <a:ea typeface="Inter" pitchFamily="34" charset="-122"/>
                <a:cs typeface="Inter" pitchFamily="34" charset="-120"/>
              </a:rPr>
              <a:t>60 Minuten bei Ihnen vor Ort. Wir hören zu. Wir nehmen einen Prozess auf. Wir versprechen nichts, was wir nicht zeigen können.</a:t>
            </a:r>
            <a:endParaRPr lang="en-US" sz="1550" dirty="0"/>
          </a:p>
        </p:txBody>
      </p:sp>
      <p:sp>
        <p:nvSpPr>
          <p:cNvPr id="9" name="Shape 7"/>
          <p:cNvSpPr/>
          <p:nvPr/>
        </p:nvSpPr>
        <p:spPr>
          <a:xfrm>
            <a:off x="7518380" y="3038475"/>
            <a:ext cx="602813" cy="22860"/>
          </a:xfrm>
          <a:prstGeom prst="roundRect">
            <a:avLst>
              <a:gd name="adj" fmla="val 369209"/>
            </a:avLst>
          </a:prstGeom>
          <a:solidFill>
            <a:srgbClr val="C0C1D7"/>
          </a:solidFill>
          <a:ln/>
        </p:spPr>
      </p:sp>
      <p:sp>
        <p:nvSpPr>
          <p:cNvPr id="10" name="Shape 8"/>
          <p:cNvSpPr/>
          <p:nvPr/>
        </p:nvSpPr>
        <p:spPr>
          <a:xfrm>
            <a:off x="7089160" y="2823924"/>
            <a:ext cx="452080" cy="452080"/>
          </a:xfrm>
          <a:prstGeom prst="roundRect">
            <a:avLst>
              <a:gd name="adj" fmla="val 18670"/>
            </a:avLst>
          </a:prstGeom>
          <a:solidFill>
            <a:srgbClr val="DADBF1"/>
          </a:solidFill>
          <a:ln w="7620">
            <a:solidFill>
              <a:srgbClr val="C0C1D7"/>
            </a:solidFill>
            <a:prstDash val="solid"/>
          </a:ln>
        </p:spPr>
      </p:sp>
      <p:sp>
        <p:nvSpPr>
          <p:cNvPr id="11" name="Text 9"/>
          <p:cNvSpPr/>
          <p:nvPr/>
        </p:nvSpPr>
        <p:spPr>
          <a:xfrm>
            <a:off x="7164467" y="2861548"/>
            <a:ext cx="301347" cy="376714"/>
          </a:xfrm>
          <a:prstGeom prst="rect">
            <a:avLst/>
          </a:prstGeom>
          <a:noFill/>
          <a:ln/>
        </p:spPr>
        <p:txBody>
          <a:bodyPr wrap="none" lIns="0" tIns="0" rIns="0" bIns="0" rtlCol="0" anchor="ctr"/>
          <a:lstStyle/>
          <a:p>
            <a:pPr algn="ctr" indent="0" marL="0">
              <a:lnSpc>
                <a:spcPts val="2350"/>
              </a:lnSpc>
              <a:buNone/>
            </a:pPr>
            <a:r>
              <a:rPr lang="en-US" sz="2350" b="1" dirty="0">
                <a:solidFill>
                  <a:srgbClr val="272525"/>
                </a:solidFill>
                <a:latin typeface="Inter Bold" pitchFamily="34" charset="0"/>
                <a:ea typeface="Inter Bold" pitchFamily="34" charset="-122"/>
                <a:cs typeface="Inter Bold" pitchFamily="34" charset="-120"/>
              </a:rPr>
              <a:t>2</a:t>
            </a:r>
            <a:endParaRPr lang="en-US" sz="2350" dirty="0"/>
          </a:p>
        </p:txBody>
      </p:sp>
      <p:sp>
        <p:nvSpPr>
          <p:cNvPr id="12" name="Text 10"/>
          <p:cNvSpPr/>
          <p:nvPr/>
        </p:nvSpPr>
        <p:spPr>
          <a:xfrm>
            <a:off x="8319968" y="2892981"/>
            <a:ext cx="2511862" cy="313968"/>
          </a:xfrm>
          <a:prstGeom prst="rect">
            <a:avLst/>
          </a:prstGeom>
          <a:noFill/>
          <a:ln/>
        </p:spPr>
        <p:txBody>
          <a:bodyPr wrap="none" lIns="0" tIns="0" rIns="0" bIns="0" rtlCol="0" anchor="t"/>
          <a:lstStyle/>
          <a:p>
            <a:pPr algn="l" indent="0" marL="0">
              <a:lnSpc>
                <a:spcPts val="2450"/>
              </a:lnSpc>
              <a:buNone/>
            </a:pPr>
            <a:r>
              <a:rPr lang="en-US" sz="1950" b="1" dirty="0">
                <a:solidFill>
                  <a:srgbClr val="272525"/>
                </a:solidFill>
                <a:latin typeface="Inter Bold" pitchFamily="34" charset="0"/>
                <a:ea typeface="Inter Bold" pitchFamily="34" charset="-122"/>
                <a:cs typeface="Inter Bold" pitchFamily="34" charset="-120"/>
              </a:rPr>
              <a:t>Tag 2 bis 7</a:t>
            </a:r>
            <a:endParaRPr lang="en-US" sz="1950" dirty="0"/>
          </a:p>
        </p:txBody>
      </p:sp>
      <p:sp>
        <p:nvSpPr>
          <p:cNvPr id="13" name="Text 11"/>
          <p:cNvSpPr/>
          <p:nvPr/>
        </p:nvSpPr>
        <p:spPr>
          <a:xfrm>
            <a:off x="8319968" y="3313748"/>
            <a:ext cx="5529024" cy="606266"/>
          </a:xfrm>
          <a:prstGeom prst="rect">
            <a:avLst/>
          </a:prstGeom>
          <a:noFill/>
          <a:ln/>
        </p:spPr>
        <p:txBody>
          <a:bodyPr wrap="square" lIns="0" tIns="0" rIns="0" bIns="0" rtlCol="0" anchor="t"/>
          <a:lstStyle/>
          <a:p>
            <a:pPr algn="l" indent="0" marL="0">
              <a:lnSpc>
                <a:spcPts val="2350"/>
              </a:lnSpc>
              <a:buNone/>
            </a:pPr>
            <a:r>
              <a:rPr lang="en-US" sz="1550" dirty="0">
                <a:solidFill>
                  <a:srgbClr val="272525"/>
                </a:solidFill>
                <a:latin typeface="Inter" pitchFamily="34" charset="0"/>
                <a:ea typeface="Inter" pitchFamily="34" charset="-122"/>
                <a:cs typeface="Inter" pitchFamily="34" charset="-120"/>
              </a:rPr>
              <a:t>Wir bauen Anna mit Ihrer Stimme, Ihrem Tonfall, Ihren Standardantworten und Ihrer Tool-Landschaft.</a:t>
            </a:r>
            <a:endParaRPr lang="en-US" sz="1550" dirty="0"/>
          </a:p>
        </p:txBody>
      </p:sp>
      <p:sp>
        <p:nvSpPr>
          <p:cNvPr id="14" name="Shape 12"/>
          <p:cNvSpPr/>
          <p:nvPr/>
        </p:nvSpPr>
        <p:spPr>
          <a:xfrm>
            <a:off x="6509206" y="4054793"/>
            <a:ext cx="602813" cy="22860"/>
          </a:xfrm>
          <a:prstGeom prst="roundRect">
            <a:avLst>
              <a:gd name="adj" fmla="val 369209"/>
            </a:avLst>
          </a:prstGeom>
          <a:solidFill>
            <a:srgbClr val="C0C1D7"/>
          </a:solidFill>
          <a:ln/>
        </p:spPr>
      </p:sp>
      <p:sp>
        <p:nvSpPr>
          <p:cNvPr id="15" name="Shape 13"/>
          <p:cNvSpPr/>
          <p:nvPr/>
        </p:nvSpPr>
        <p:spPr>
          <a:xfrm>
            <a:off x="7089160" y="3840242"/>
            <a:ext cx="452080" cy="452080"/>
          </a:xfrm>
          <a:prstGeom prst="roundRect">
            <a:avLst>
              <a:gd name="adj" fmla="val 18670"/>
            </a:avLst>
          </a:prstGeom>
          <a:solidFill>
            <a:srgbClr val="DADBF1"/>
          </a:solidFill>
          <a:ln w="7620">
            <a:solidFill>
              <a:srgbClr val="C0C1D7"/>
            </a:solidFill>
            <a:prstDash val="solid"/>
          </a:ln>
        </p:spPr>
      </p:sp>
      <p:sp>
        <p:nvSpPr>
          <p:cNvPr id="16" name="Text 14"/>
          <p:cNvSpPr/>
          <p:nvPr/>
        </p:nvSpPr>
        <p:spPr>
          <a:xfrm>
            <a:off x="7164467" y="3877866"/>
            <a:ext cx="301347" cy="376714"/>
          </a:xfrm>
          <a:prstGeom prst="rect">
            <a:avLst/>
          </a:prstGeom>
          <a:noFill/>
          <a:ln/>
        </p:spPr>
        <p:txBody>
          <a:bodyPr wrap="none" lIns="0" tIns="0" rIns="0" bIns="0" rtlCol="0" anchor="ctr"/>
          <a:lstStyle/>
          <a:p>
            <a:pPr algn="ctr" indent="0" marL="0">
              <a:lnSpc>
                <a:spcPts val="2350"/>
              </a:lnSpc>
              <a:buNone/>
            </a:pPr>
            <a:r>
              <a:rPr lang="en-US" sz="2350" b="1" dirty="0">
                <a:solidFill>
                  <a:srgbClr val="272525"/>
                </a:solidFill>
                <a:latin typeface="Inter Bold" pitchFamily="34" charset="0"/>
                <a:ea typeface="Inter Bold" pitchFamily="34" charset="-122"/>
                <a:cs typeface="Inter Bold" pitchFamily="34" charset="-120"/>
              </a:rPr>
              <a:t>3</a:t>
            </a:r>
            <a:endParaRPr lang="en-US" sz="2350" dirty="0"/>
          </a:p>
        </p:txBody>
      </p:sp>
      <p:sp>
        <p:nvSpPr>
          <p:cNvPr id="17" name="Text 15"/>
          <p:cNvSpPr/>
          <p:nvPr/>
        </p:nvSpPr>
        <p:spPr>
          <a:xfrm>
            <a:off x="3798570" y="3909298"/>
            <a:ext cx="2511862" cy="313968"/>
          </a:xfrm>
          <a:prstGeom prst="rect">
            <a:avLst/>
          </a:prstGeom>
          <a:noFill/>
          <a:ln/>
        </p:spPr>
        <p:txBody>
          <a:bodyPr wrap="none" lIns="0" tIns="0" rIns="0" bIns="0" rtlCol="0" anchor="t"/>
          <a:lstStyle/>
          <a:p>
            <a:pPr algn="r" indent="0" marL="0">
              <a:lnSpc>
                <a:spcPts val="2450"/>
              </a:lnSpc>
              <a:buNone/>
            </a:pPr>
            <a:r>
              <a:rPr lang="en-US" sz="1950" b="1" dirty="0">
                <a:solidFill>
                  <a:srgbClr val="272525"/>
                </a:solidFill>
                <a:latin typeface="Inter Bold" pitchFamily="34" charset="0"/>
                <a:ea typeface="Inter Bold" pitchFamily="34" charset="-122"/>
                <a:cs typeface="Inter Bold" pitchFamily="34" charset="-120"/>
              </a:rPr>
              <a:t>Tag 8</a:t>
            </a:r>
            <a:endParaRPr lang="en-US" sz="1950" dirty="0"/>
          </a:p>
        </p:txBody>
      </p:sp>
      <p:sp>
        <p:nvSpPr>
          <p:cNvPr id="18" name="Text 16"/>
          <p:cNvSpPr/>
          <p:nvPr/>
        </p:nvSpPr>
        <p:spPr>
          <a:xfrm>
            <a:off x="781407" y="4330065"/>
            <a:ext cx="5529024" cy="606266"/>
          </a:xfrm>
          <a:prstGeom prst="rect">
            <a:avLst/>
          </a:prstGeom>
          <a:noFill/>
          <a:ln/>
        </p:spPr>
        <p:txBody>
          <a:bodyPr wrap="square" lIns="0" tIns="0" rIns="0" bIns="0" rtlCol="0" anchor="t"/>
          <a:lstStyle/>
          <a:p>
            <a:pPr algn="r" indent="0" marL="0">
              <a:lnSpc>
                <a:spcPts val="2350"/>
              </a:lnSpc>
              <a:buNone/>
            </a:pPr>
            <a:r>
              <a:rPr lang="en-US" sz="1550" dirty="0">
                <a:solidFill>
                  <a:srgbClr val="272525"/>
                </a:solidFill>
                <a:latin typeface="Inter" pitchFamily="34" charset="0"/>
                <a:ea typeface="Inter" pitchFamily="34" charset="-122"/>
                <a:cs typeface="Inter" pitchFamily="34" charset="-120"/>
              </a:rPr>
              <a:t>Wir schalten live. Sie behalten ein Veto bei jeder ausgehenden Aktion.</a:t>
            </a:r>
            <a:endParaRPr lang="en-US" sz="1550" dirty="0"/>
          </a:p>
        </p:txBody>
      </p:sp>
      <p:sp>
        <p:nvSpPr>
          <p:cNvPr id="19" name="Shape 17"/>
          <p:cNvSpPr/>
          <p:nvPr/>
        </p:nvSpPr>
        <p:spPr>
          <a:xfrm>
            <a:off x="7518380" y="5071110"/>
            <a:ext cx="602813" cy="22860"/>
          </a:xfrm>
          <a:prstGeom prst="roundRect">
            <a:avLst>
              <a:gd name="adj" fmla="val 369209"/>
            </a:avLst>
          </a:prstGeom>
          <a:solidFill>
            <a:srgbClr val="C0C1D7"/>
          </a:solidFill>
          <a:ln/>
        </p:spPr>
      </p:sp>
      <p:sp>
        <p:nvSpPr>
          <p:cNvPr id="20" name="Shape 18"/>
          <p:cNvSpPr/>
          <p:nvPr/>
        </p:nvSpPr>
        <p:spPr>
          <a:xfrm>
            <a:off x="7089160" y="4856559"/>
            <a:ext cx="452080" cy="452080"/>
          </a:xfrm>
          <a:prstGeom prst="roundRect">
            <a:avLst>
              <a:gd name="adj" fmla="val 18670"/>
            </a:avLst>
          </a:prstGeom>
          <a:solidFill>
            <a:srgbClr val="DADBF1"/>
          </a:solidFill>
          <a:ln w="7620">
            <a:solidFill>
              <a:srgbClr val="C0C1D7"/>
            </a:solidFill>
            <a:prstDash val="solid"/>
          </a:ln>
        </p:spPr>
      </p:sp>
      <p:sp>
        <p:nvSpPr>
          <p:cNvPr id="21" name="Text 19"/>
          <p:cNvSpPr/>
          <p:nvPr/>
        </p:nvSpPr>
        <p:spPr>
          <a:xfrm>
            <a:off x="7164467" y="4894183"/>
            <a:ext cx="301347" cy="376714"/>
          </a:xfrm>
          <a:prstGeom prst="rect">
            <a:avLst/>
          </a:prstGeom>
          <a:noFill/>
          <a:ln/>
        </p:spPr>
        <p:txBody>
          <a:bodyPr wrap="none" lIns="0" tIns="0" rIns="0" bIns="0" rtlCol="0" anchor="ctr"/>
          <a:lstStyle/>
          <a:p>
            <a:pPr algn="ctr" indent="0" marL="0">
              <a:lnSpc>
                <a:spcPts val="2350"/>
              </a:lnSpc>
              <a:buNone/>
            </a:pPr>
            <a:r>
              <a:rPr lang="en-US" sz="2350" b="1" dirty="0">
                <a:solidFill>
                  <a:srgbClr val="272525"/>
                </a:solidFill>
                <a:latin typeface="Inter Bold" pitchFamily="34" charset="0"/>
                <a:ea typeface="Inter Bold" pitchFamily="34" charset="-122"/>
                <a:cs typeface="Inter Bold" pitchFamily="34" charset="-120"/>
              </a:rPr>
              <a:t>4</a:t>
            </a:r>
            <a:endParaRPr lang="en-US" sz="2350" dirty="0"/>
          </a:p>
        </p:txBody>
      </p:sp>
      <p:sp>
        <p:nvSpPr>
          <p:cNvPr id="22" name="Text 20"/>
          <p:cNvSpPr/>
          <p:nvPr/>
        </p:nvSpPr>
        <p:spPr>
          <a:xfrm>
            <a:off x="8319968" y="4925616"/>
            <a:ext cx="2511862" cy="313968"/>
          </a:xfrm>
          <a:prstGeom prst="rect">
            <a:avLst/>
          </a:prstGeom>
          <a:noFill/>
          <a:ln/>
        </p:spPr>
        <p:txBody>
          <a:bodyPr wrap="none" lIns="0" tIns="0" rIns="0" bIns="0" rtlCol="0" anchor="t"/>
          <a:lstStyle/>
          <a:p>
            <a:pPr algn="l" indent="0" marL="0">
              <a:lnSpc>
                <a:spcPts val="2450"/>
              </a:lnSpc>
              <a:buNone/>
            </a:pPr>
            <a:r>
              <a:rPr lang="en-US" sz="1950" b="1" dirty="0">
                <a:solidFill>
                  <a:srgbClr val="272525"/>
                </a:solidFill>
                <a:latin typeface="Inter Bold" pitchFamily="34" charset="0"/>
                <a:ea typeface="Inter Bold" pitchFamily="34" charset="-122"/>
                <a:cs typeface="Inter Bold" pitchFamily="34" charset="-120"/>
              </a:rPr>
              <a:t>Tag 9 bis 14</a:t>
            </a:r>
            <a:endParaRPr lang="en-US" sz="1950" dirty="0"/>
          </a:p>
        </p:txBody>
      </p:sp>
      <p:sp>
        <p:nvSpPr>
          <p:cNvPr id="23" name="Text 21"/>
          <p:cNvSpPr/>
          <p:nvPr/>
        </p:nvSpPr>
        <p:spPr>
          <a:xfrm>
            <a:off x="8319968" y="5346383"/>
            <a:ext cx="5529024" cy="606266"/>
          </a:xfrm>
          <a:prstGeom prst="rect">
            <a:avLst/>
          </a:prstGeom>
          <a:noFill/>
          <a:ln/>
        </p:spPr>
        <p:txBody>
          <a:bodyPr wrap="square" lIns="0" tIns="0" rIns="0" bIns="0" rtlCol="0" anchor="t"/>
          <a:lstStyle/>
          <a:p>
            <a:pPr algn="l" indent="0" marL="0">
              <a:lnSpc>
                <a:spcPts val="2350"/>
              </a:lnSpc>
              <a:buNone/>
            </a:pPr>
            <a:r>
              <a:rPr lang="en-US" sz="1550" dirty="0">
                <a:solidFill>
                  <a:srgbClr val="272525"/>
                </a:solidFill>
                <a:latin typeface="Inter" pitchFamily="34" charset="0"/>
                <a:ea typeface="Inter" pitchFamily="34" charset="-122"/>
                <a:cs typeface="Inter" pitchFamily="34" charset="-120"/>
              </a:rPr>
              <a:t>Wir messen jeden Tag. Wir korrigieren, was sich nicht bewährt.</a:t>
            </a:r>
            <a:endParaRPr lang="en-US" sz="1550" dirty="0"/>
          </a:p>
        </p:txBody>
      </p:sp>
      <p:sp>
        <p:nvSpPr>
          <p:cNvPr id="24" name="Shape 22"/>
          <p:cNvSpPr/>
          <p:nvPr/>
        </p:nvSpPr>
        <p:spPr>
          <a:xfrm>
            <a:off x="6509206" y="6087428"/>
            <a:ext cx="602813" cy="22860"/>
          </a:xfrm>
          <a:prstGeom prst="roundRect">
            <a:avLst>
              <a:gd name="adj" fmla="val 369209"/>
            </a:avLst>
          </a:prstGeom>
          <a:solidFill>
            <a:srgbClr val="C0C1D7"/>
          </a:solidFill>
          <a:ln/>
        </p:spPr>
      </p:sp>
      <p:sp>
        <p:nvSpPr>
          <p:cNvPr id="25" name="Shape 23"/>
          <p:cNvSpPr/>
          <p:nvPr/>
        </p:nvSpPr>
        <p:spPr>
          <a:xfrm>
            <a:off x="7089160" y="5872877"/>
            <a:ext cx="452080" cy="452080"/>
          </a:xfrm>
          <a:prstGeom prst="roundRect">
            <a:avLst>
              <a:gd name="adj" fmla="val 18670"/>
            </a:avLst>
          </a:prstGeom>
          <a:solidFill>
            <a:srgbClr val="DADBF1"/>
          </a:solidFill>
          <a:ln w="7620">
            <a:solidFill>
              <a:srgbClr val="C0C1D7"/>
            </a:solidFill>
            <a:prstDash val="solid"/>
          </a:ln>
        </p:spPr>
      </p:sp>
      <p:sp>
        <p:nvSpPr>
          <p:cNvPr id="26" name="Text 24"/>
          <p:cNvSpPr/>
          <p:nvPr/>
        </p:nvSpPr>
        <p:spPr>
          <a:xfrm>
            <a:off x="7164467" y="5910501"/>
            <a:ext cx="301347" cy="376714"/>
          </a:xfrm>
          <a:prstGeom prst="rect">
            <a:avLst/>
          </a:prstGeom>
          <a:noFill/>
          <a:ln/>
        </p:spPr>
        <p:txBody>
          <a:bodyPr wrap="none" lIns="0" tIns="0" rIns="0" bIns="0" rtlCol="0" anchor="ctr"/>
          <a:lstStyle/>
          <a:p>
            <a:pPr algn="ctr" indent="0" marL="0">
              <a:lnSpc>
                <a:spcPts val="2350"/>
              </a:lnSpc>
              <a:buNone/>
            </a:pPr>
            <a:r>
              <a:rPr lang="en-US" sz="2350" b="1" dirty="0">
                <a:solidFill>
                  <a:srgbClr val="272525"/>
                </a:solidFill>
                <a:latin typeface="Inter Bold" pitchFamily="34" charset="0"/>
                <a:ea typeface="Inter Bold" pitchFamily="34" charset="-122"/>
                <a:cs typeface="Inter Bold" pitchFamily="34" charset="-120"/>
              </a:rPr>
              <a:t>5</a:t>
            </a:r>
            <a:endParaRPr lang="en-US" sz="2350" dirty="0"/>
          </a:p>
        </p:txBody>
      </p:sp>
      <p:sp>
        <p:nvSpPr>
          <p:cNvPr id="27" name="Text 25"/>
          <p:cNvSpPr/>
          <p:nvPr/>
        </p:nvSpPr>
        <p:spPr>
          <a:xfrm>
            <a:off x="3798570" y="5941933"/>
            <a:ext cx="2511862" cy="313968"/>
          </a:xfrm>
          <a:prstGeom prst="rect">
            <a:avLst/>
          </a:prstGeom>
          <a:noFill/>
          <a:ln/>
        </p:spPr>
        <p:txBody>
          <a:bodyPr wrap="none" lIns="0" tIns="0" rIns="0" bIns="0" rtlCol="0" anchor="t"/>
          <a:lstStyle/>
          <a:p>
            <a:pPr algn="r" indent="0" marL="0">
              <a:lnSpc>
                <a:spcPts val="2450"/>
              </a:lnSpc>
              <a:buNone/>
            </a:pPr>
            <a:r>
              <a:rPr lang="en-US" sz="1950" b="1" dirty="0">
                <a:solidFill>
                  <a:srgbClr val="272525"/>
                </a:solidFill>
                <a:latin typeface="Inter Bold" pitchFamily="34" charset="0"/>
                <a:ea typeface="Inter Bold" pitchFamily="34" charset="-122"/>
                <a:cs typeface="Inter Bold" pitchFamily="34" charset="-120"/>
              </a:rPr>
              <a:t>Tag 14</a:t>
            </a:r>
            <a:endParaRPr lang="en-US" sz="1950" dirty="0"/>
          </a:p>
        </p:txBody>
      </p:sp>
      <p:sp>
        <p:nvSpPr>
          <p:cNvPr id="28" name="Text 26"/>
          <p:cNvSpPr/>
          <p:nvPr/>
        </p:nvSpPr>
        <p:spPr>
          <a:xfrm>
            <a:off x="781407" y="6362700"/>
            <a:ext cx="5529024" cy="606266"/>
          </a:xfrm>
          <a:prstGeom prst="rect">
            <a:avLst/>
          </a:prstGeom>
          <a:noFill/>
          <a:ln/>
        </p:spPr>
        <p:txBody>
          <a:bodyPr wrap="square" lIns="0" tIns="0" rIns="0" bIns="0" rtlCol="0" anchor="t"/>
          <a:lstStyle/>
          <a:p>
            <a:pPr algn="r" indent="0" marL="0">
              <a:lnSpc>
                <a:spcPts val="2350"/>
              </a:lnSpc>
              <a:buNone/>
            </a:pPr>
            <a:r>
              <a:rPr lang="en-US" sz="1550" dirty="0">
                <a:solidFill>
                  <a:srgbClr val="272525"/>
                </a:solidFill>
                <a:latin typeface="Inter" pitchFamily="34" charset="0"/>
                <a:ea typeface="Inter" pitchFamily="34" charset="-122"/>
                <a:cs typeface="Inter" pitchFamily="34" charset="-120"/>
              </a:rPr>
              <a:t>Sie entscheiden frei: Weiterführen, anpassen, beenden. Ohne Diskussion.</a:t>
            </a:r>
            <a:endParaRPr lang="en-US" sz="15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1402318"/>
            <a:ext cx="12177832"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Drei häufige Einwände, ehrlich beantwortet.</a:t>
            </a:r>
            <a:endParaRPr lang="en-US" sz="4450" dirty="0"/>
          </a:p>
        </p:txBody>
      </p:sp>
      <p:sp>
        <p:nvSpPr>
          <p:cNvPr id="3" name="Shape 1"/>
          <p:cNvSpPr/>
          <p:nvPr/>
        </p:nvSpPr>
        <p:spPr>
          <a:xfrm>
            <a:off x="793790" y="2564725"/>
            <a:ext cx="4196358" cy="4262557"/>
          </a:xfrm>
          <a:prstGeom prst="roundRect">
            <a:avLst>
              <a:gd name="adj" fmla="val 3486"/>
            </a:avLst>
          </a:prstGeom>
          <a:solidFill>
            <a:srgbClr val="FFFFFF"/>
          </a:solidFill>
          <a:ln w="30480">
            <a:solidFill>
              <a:srgbClr val="C0C1D7"/>
            </a:solidFill>
            <a:prstDash val="solid"/>
          </a:ln>
        </p:spPr>
      </p:sp>
      <p:sp>
        <p:nvSpPr>
          <p:cNvPr id="4" name="Shape 2"/>
          <p:cNvSpPr/>
          <p:nvPr/>
        </p:nvSpPr>
        <p:spPr>
          <a:xfrm>
            <a:off x="763310" y="2564725"/>
            <a:ext cx="121920" cy="4262557"/>
          </a:xfrm>
          <a:prstGeom prst="roundRect">
            <a:avLst>
              <a:gd name="adj" fmla="val 78139"/>
            </a:avLst>
          </a:prstGeom>
          <a:solidFill>
            <a:srgbClr val="4950BC"/>
          </a:solidFill>
          <a:ln/>
        </p:spPr>
      </p:sp>
      <p:sp>
        <p:nvSpPr>
          <p:cNvPr id="5" name="Text 3"/>
          <p:cNvSpPr/>
          <p:nvPr/>
        </p:nvSpPr>
        <p:spPr>
          <a:xfrm>
            <a:off x="1142524" y="2822019"/>
            <a:ext cx="3590330" cy="708660"/>
          </a:xfrm>
          <a:prstGeom prst="rect">
            <a:avLst/>
          </a:prstGeom>
          <a:noFill/>
          <a:ln/>
        </p:spPr>
        <p:txBody>
          <a:bodyPr wrap="square" lIns="0" tIns="0" rIns="0" bIns="0" rtlCol="0" anchor="t"/>
          <a:lstStyle/>
          <a:p>
            <a:pPr algn="l" indent="0" marL="0">
              <a:lnSpc>
                <a:spcPts val="2750"/>
              </a:lnSpc>
              <a:buNone/>
            </a:pPr>
            <a:r>
              <a:rPr lang="en-US" sz="2200" b="1" dirty="0">
                <a:solidFill>
                  <a:srgbClr val="272525"/>
                </a:solidFill>
                <a:latin typeface="Inter Bold" pitchFamily="34" charset="0"/>
                <a:ea typeface="Inter Bold" pitchFamily="34" charset="-122"/>
                <a:cs typeface="Inter Bold" pitchFamily="34" charset="-120"/>
              </a:rPr>
              <a:t>"Ich habe keine Zeit für ein neues Tool."</a:t>
            </a:r>
            <a:endParaRPr lang="en-US" sz="2200" dirty="0"/>
          </a:p>
        </p:txBody>
      </p:sp>
      <p:sp>
        <p:nvSpPr>
          <p:cNvPr id="6" name="Text 4"/>
          <p:cNvSpPr/>
          <p:nvPr/>
        </p:nvSpPr>
        <p:spPr>
          <a:xfrm>
            <a:off x="1142524" y="3666768"/>
            <a:ext cx="3590330" cy="1451610"/>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Genau deshalb fängt es bei Ihnen mit 60 Minuten an. Wir bringen das Tool, nicht Sie. Sie reden, wir hören zu und bauen.</a:t>
            </a:r>
            <a:endParaRPr lang="en-US" sz="1750" dirty="0"/>
          </a:p>
        </p:txBody>
      </p:sp>
      <p:sp>
        <p:nvSpPr>
          <p:cNvPr id="7" name="Shape 5"/>
          <p:cNvSpPr/>
          <p:nvPr/>
        </p:nvSpPr>
        <p:spPr>
          <a:xfrm>
            <a:off x="5216962" y="2564725"/>
            <a:ext cx="4196358" cy="4262557"/>
          </a:xfrm>
          <a:prstGeom prst="roundRect">
            <a:avLst>
              <a:gd name="adj" fmla="val 3486"/>
            </a:avLst>
          </a:prstGeom>
          <a:solidFill>
            <a:srgbClr val="FFFFFF"/>
          </a:solidFill>
          <a:ln w="30480">
            <a:solidFill>
              <a:srgbClr val="C0C1D7"/>
            </a:solidFill>
            <a:prstDash val="solid"/>
          </a:ln>
        </p:spPr>
      </p:sp>
      <p:sp>
        <p:nvSpPr>
          <p:cNvPr id="8" name="Shape 6"/>
          <p:cNvSpPr/>
          <p:nvPr/>
        </p:nvSpPr>
        <p:spPr>
          <a:xfrm>
            <a:off x="5186482" y="2564725"/>
            <a:ext cx="121920" cy="4262557"/>
          </a:xfrm>
          <a:prstGeom prst="roundRect">
            <a:avLst>
              <a:gd name="adj" fmla="val 78139"/>
            </a:avLst>
          </a:prstGeom>
          <a:solidFill>
            <a:srgbClr val="4950BC"/>
          </a:solidFill>
          <a:ln/>
        </p:spPr>
      </p:sp>
      <p:sp>
        <p:nvSpPr>
          <p:cNvPr id="9" name="Text 7"/>
          <p:cNvSpPr/>
          <p:nvPr/>
        </p:nvSpPr>
        <p:spPr>
          <a:xfrm>
            <a:off x="5565696" y="2822019"/>
            <a:ext cx="3590330" cy="708660"/>
          </a:xfrm>
          <a:prstGeom prst="rect">
            <a:avLst/>
          </a:prstGeom>
          <a:noFill/>
          <a:ln/>
        </p:spPr>
        <p:txBody>
          <a:bodyPr wrap="square" lIns="0" tIns="0" rIns="0" bIns="0" rtlCol="0" anchor="t"/>
          <a:lstStyle/>
          <a:p>
            <a:pPr algn="l" indent="0" marL="0">
              <a:lnSpc>
                <a:spcPts val="2750"/>
              </a:lnSpc>
              <a:buNone/>
            </a:pPr>
            <a:r>
              <a:rPr lang="en-US" sz="2200" b="1" dirty="0">
                <a:solidFill>
                  <a:srgbClr val="272525"/>
                </a:solidFill>
                <a:latin typeface="Inter Bold" pitchFamily="34" charset="0"/>
                <a:ea typeface="Inter Bold" pitchFamily="34" charset="-122"/>
                <a:cs typeface="Inter Bold" pitchFamily="34" charset="-120"/>
              </a:rPr>
              <a:t>"Das ist mir technisch zu hoch."</a:t>
            </a:r>
            <a:endParaRPr lang="en-US" sz="2200" dirty="0"/>
          </a:p>
        </p:txBody>
      </p:sp>
      <p:sp>
        <p:nvSpPr>
          <p:cNvPr id="10" name="Text 8"/>
          <p:cNvSpPr/>
          <p:nvPr/>
        </p:nvSpPr>
        <p:spPr>
          <a:xfrm>
            <a:off x="5565696" y="3666768"/>
            <a:ext cx="3590330" cy="217741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bedienen weiter Ihr Bexio, Ihr Werkli, Ihr SORBA, Ihr WhatsApp und Ihr Telefon. TPAI sitzt unsichtbar dazwischen. Wenn Sie keinen Knopf finden, ist es unser Fehler, nicht Ihrer.</a:t>
            </a:r>
            <a:endParaRPr lang="en-US" sz="1750" dirty="0"/>
          </a:p>
        </p:txBody>
      </p:sp>
      <p:sp>
        <p:nvSpPr>
          <p:cNvPr id="11" name="Shape 9"/>
          <p:cNvSpPr/>
          <p:nvPr/>
        </p:nvSpPr>
        <p:spPr>
          <a:xfrm>
            <a:off x="9640133" y="2564725"/>
            <a:ext cx="4196358" cy="4262557"/>
          </a:xfrm>
          <a:prstGeom prst="roundRect">
            <a:avLst>
              <a:gd name="adj" fmla="val 3486"/>
            </a:avLst>
          </a:prstGeom>
          <a:solidFill>
            <a:srgbClr val="FFFFFF"/>
          </a:solidFill>
          <a:ln w="30480">
            <a:solidFill>
              <a:srgbClr val="C0C1D7"/>
            </a:solidFill>
            <a:prstDash val="solid"/>
          </a:ln>
        </p:spPr>
      </p:sp>
      <p:sp>
        <p:nvSpPr>
          <p:cNvPr id="12" name="Shape 10"/>
          <p:cNvSpPr/>
          <p:nvPr/>
        </p:nvSpPr>
        <p:spPr>
          <a:xfrm>
            <a:off x="9609653" y="2564725"/>
            <a:ext cx="121920" cy="4262557"/>
          </a:xfrm>
          <a:prstGeom prst="roundRect">
            <a:avLst>
              <a:gd name="adj" fmla="val 78139"/>
            </a:avLst>
          </a:prstGeom>
          <a:solidFill>
            <a:srgbClr val="4950BC"/>
          </a:solidFill>
          <a:ln/>
        </p:spPr>
      </p:sp>
      <p:sp>
        <p:nvSpPr>
          <p:cNvPr id="13" name="Text 11"/>
          <p:cNvSpPr/>
          <p:nvPr/>
        </p:nvSpPr>
        <p:spPr>
          <a:xfrm>
            <a:off x="9988868" y="2822019"/>
            <a:ext cx="3590330" cy="708660"/>
          </a:xfrm>
          <a:prstGeom prst="rect">
            <a:avLst/>
          </a:prstGeom>
          <a:noFill/>
          <a:ln/>
        </p:spPr>
        <p:txBody>
          <a:bodyPr wrap="square" lIns="0" tIns="0" rIns="0" bIns="0" rtlCol="0" anchor="t"/>
          <a:lstStyle/>
          <a:p>
            <a:pPr algn="l" indent="0" marL="0">
              <a:lnSpc>
                <a:spcPts val="2750"/>
              </a:lnSpc>
              <a:buNone/>
            </a:pPr>
            <a:r>
              <a:rPr lang="en-US" sz="2200" b="1" dirty="0">
                <a:solidFill>
                  <a:srgbClr val="272525"/>
                </a:solidFill>
                <a:latin typeface="Inter Bold" pitchFamily="34" charset="0"/>
                <a:ea typeface="Inter Bold" pitchFamily="34" charset="-122"/>
                <a:cs typeface="Inter Bold" pitchFamily="34" charset="-120"/>
              </a:rPr>
              <a:t>"Was, wenn die KI Mist baut?"</a:t>
            </a:r>
            <a:endParaRPr lang="en-US" sz="2200" dirty="0"/>
          </a:p>
        </p:txBody>
      </p:sp>
      <p:sp>
        <p:nvSpPr>
          <p:cNvPr id="14" name="Text 12"/>
          <p:cNvSpPr/>
          <p:nvPr/>
        </p:nvSpPr>
        <p:spPr>
          <a:xfrm>
            <a:off x="9988868" y="3666768"/>
            <a:ext cx="3590330" cy="2903220"/>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hat ein Veto. Bei jeder ausgehenden Mail, jeder Offerte, jeder Rechnung. Wir starten mit "vorbereiten und freigeben lassen", nie mit "automatisch versenden". Vertrauen wächst — oder es wächst nicht, dann ändern wir.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08209"/>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Wenn Sie das hier kennen, ist diese Präsentation für Sie.</a:t>
            </a:r>
            <a:endParaRPr lang="en-US" sz="4450" dirty="0"/>
          </a:p>
        </p:txBody>
      </p:sp>
      <p:sp>
        <p:nvSpPr>
          <p:cNvPr id="3" name="Text 1"/>
          <p:cNvSpPr/>
          <p:nvPr/>
        </p:nvSpPr>
        <p:spPr>
          <a:xfrm>
            <a:off x="793790" y="2779395"/>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Es ist 19:42 Uhr. Sie sitzen am Küchentisch, der Laptop offen.</a:t>
            </a:r>
            <a:endParaRPr lang="en-US" sz="1750" dirty="0"/>
          </a:p>
        </p:txBody>
      </p:sp>
      <p:sp>
        <p:nvSpPr>
          <p:cNvPr id="4" name="Text 2"/>
          <p:cNvSpPr/>
          <p:nvPr/>
        </p:nvSpPr>
        <p:spPr>
          <a:xfrm>
            <a:off x="793790" y="339744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Auf dem Bildschirm: Bexio, ein WhatsApp-Verlauf mit dem Polier, drei Kundenmails, von denen zwei mit "Hallo zusammen, kurze Frage..." anfangen, und ein halb fertiger Offertenentwurf für die Familie Brunner.</a:t>
            </a:r>
            <a:endParaRPr lang="en-US" sz="1750" dirty="0"/>
          </a:p>
        </p:txBody>
      </p:sp>
      <p:sp>
        <p:nvSpPr>
          <p:cNvPr id="5" name="Text 3"/>
          <p:cNvSpPr/>
          <p:nvPr/>
        </p:nvSpPr>
        <p:spPr>
          <a:xfrm>
            <a:off x="793790" y="4378404"/>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Auf dem Herd: kaltes Essen.</a:t>
            </a:r>
            <a:endParaRPr lang="en-US" sz="1750" dirty="0"/>
          </a:p>
        </p:txBody>
      </p:sp>
      <p:sp>
        <p:nvSpPr>
          <p:cNvPr id="6" name="Text 4"/>
          <p:cNvSpPr/>
          <p:nvPr/>
        </p:nvSpPr>
        <p:spPr>
          <a:xfrm>
            <a:off x="793790" y="4996458"/>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Im Wohnzimmer: Ihre Frau, leicht gereizt, weil das jetzt der dritte Abend in Folge ist.</a:t>
            </a:r>
            <a:endParaRPr lang="en-US" sz="1750" dirty="0"/>
          </a:p>
        </p:txBody>
      </p:sp>
      <p:sp>
        <p:nvSpPr>
          <p:cNvPr id="7" name="Text 5"/>
          <p:cNvSpPr/>
          <p:nvPr/>
        </p:nvSpPr>
        <p:spPr>
          <a:xfrm>
            <a:off x="793790" y="5614511"/>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Auf dem Handy: vier verpasste Anrufe von heute. Einer davon mit Schweizer Vorwahl, kein Eintrag — wahrscheinlich ein Neukunde.</a:t>
            </a:r>
            <a:endParaRPr lang="en-US" sz="1750" dirty="0"/>
          </a:p>
        </p:txBody>
      </p:sp>
      <p:sp>
        <p:nvSpPr>
          <p:cNvPr id="8" name="Text 6"/>
          <p:cNvSpPr/>
          <p:nvPr/>
        </p:nvSpPr>
        <p:spPr>
          <a:xfrm>
            <a:off x="793790" y="6595467"/>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wissen nicht, wer es war. Und Sie wissen, dass Sie es morgen auch nicht herausfinden werden, weil dann schon wieder zwölf neue Sachen anstehen.</a:t>
            </a:r>
            <a:endParaRPr lang="en-US" sz="17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93790" y="2243614"/>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Der Schritt jetzt.</a:t>
            </a:r>
            <a:endParaRPr lang="en-US" sz="4450" dirty="0"/>
          </a:p>
        </p:txBody>
      </p:sp>
      <p:sp>
        <p:nvSpPr>
          <p:cNvPr id="3" name="Text 1"/>
          <p:cNvSpPr/>
          <p:nvPr/>
        </p:nvSpPr>
        <p:spPr>
          <a:xfrm>
            <a:off x="793790" y="3406021"/>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kennen Ihren Betrieb. Sie kennen Ihre verlorenen Anrufe. Sie kennen Ihren Sonntagabend.</a:t>
            </a:r>
            <a:endParaRPr lang="en-US" sz="1750" dirty="0"/>
          </a:p>
        </p:txBody>
      </p:sp>
      <p:sp>
        <p:nvSpPr>
          <p:cNvPr id="4" name="Text 2"/>
          <p:cNvSpPr/>
          <p:nvPr/>
        </p:nvSpPr>
        <p:spPr>
          <a:xfrm>
            <a:off x="793790" y="4024074"/>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Wir kennen die Werkzeuge, die genau das verändern.</a:t>
            </a:r>
            <a:endParaRPr lang="en-US" sz="1750" dirty="0"/>
          </a:p>
        </p:txBody>
      </p:sp>
      <p:sp>
        <p:nvSpPr>
          <p:cNvPr id="5" name="Text 3"/>
          <p:cNvSpPr/>
          <p:nvPr/>
        </p:nvSpPr>
        <p:spPr>
          <a:xfrm>
            <a:off x="793790" y="464212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Ein Termin: 60 Minuten bei Ihnen, kostenlos, ohne Verpflichtung, mit einer ehrlichen Antwort darauf, ob TPAI in Ihrem Betrieb Sinn macht oder nicht.</a:t>
            </a:r>
            <a:endParaRPr lang="en-US" sz="1750" dirty="0"/>
          </a:p>
        </p:txBody>
      </p:sp>
      <p:sp>
        <p:nvSpPr>
          <p:cNvPr id="6" name="Text 4"/>
          <p:cNvSpPr/>
          <p:nvPr/>
        </p:nvSpPr>
        <p:spPr>
          <a:xfrm>
            <a:off x="793790" y="5623084"/>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Wenn nicht, sagen wir das. Wir verkaufen lieber drei richtige Lösungen pro Monat als zehn falsche.</a:t>
            </a:r>
            <a:endParaRPr lang="en-US" sz="175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793790" y="2371130"/>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Kontakt.</a:t>
            </a:r>
            <a:endParaRPr lang="en-US" sz="4450" dirty="0"/>
          </a:p>
        </p:txBody>
      </p:sp>
      <p:sp>
        <p:nvSpPr>
          <p:cNvPr id="3" name="Text 1"/>
          <p:cNvSpPr/>
          <p:nvPr/>
        </p:nvSpPr>
        <p:spPr>
          <a:xfrm>
            <a:off x="793790" y="3533537"/>
            <a:ext cx="13042821" cy="725805"/>
          </a:xfrm>
          <a:prstGeom prst="rect">
            <a:avLst/>
          </a:prstGeom>
          <a:noFill/>
          <a:ln/>
        </p:spPr>
        <p:txBody>
          <a:bodyPr wrap="square" lIns="0" tIns="0" rIns="0" bIns="0" rtlCol="0" anchor="t"/>
          <a:lstStyle/>
          <a:p>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TPAI GmbH — Timo Petri AI Services</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Basel, Schweiz</a:t>
            </a:r>
            <a:endParaRPr lang="en-US" sz="1750" dirty="0"/>
          </a:p>
        </p:txBody>
      </p:sp>
      <p:sp>
        <p:nvSpPr>
          <p:cNvPr id="4" name="Text 2"/>
          <p:cNvSpPr/>
          <p:nvPr/>
        </p:nvSpPr>
        <p:spPr>
          <a:xfrm>
            <a:off x="793790" y="4514493"/>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kontakt@tpai.ch</a:t>
            </a:r>
            <a:endParaRPr lang="en-US" sz="1750" dirty="0"/>
          </a:p>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+41 (0) ...</a:t>
            </a:r>
            <a:endParaRPr lang="en-US" sz="1750" dirty="0"/>
          </a:p>
        </p:txBody>
      </p:sp>
      <p:sp>
        <p:nvSpPr>
          <p:cNvPr id="5" name="Text 3"/>
          <p:cNvSpPr/>
          <p:nvPr/>
        </p:nvSpPr>
        <p:spPr>
          <a:xfrm>
            <a:off x="793790" y="5495449"/>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Termin direkt buchen: tpai.ch/kontakt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243614"/>
            <a:ext cx="6851094"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Das ist nicht Ihre Schuld.</a:t>
            </a:r>
            <a:endParaRPr lang="en-US" sz="4450" dirty="0"/>
          </a:p>
        </p:txBody>
      </p:sp>
      <p:sp>
        <p:nvSpPr>
          <p:cNvPr id="3" name="Text 1"/>
          <p:cNvSpPr/>
          <p:nvPr/>
        </p:nvSpPr>
        <p:spPr>
          <a:xfrm>
            <a:off x="793790" y="3406021"/>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haben Ihren Beruf gelernt, weil Sie etwas mit den Händen tun wollten.</a:t>
            </a:r>
            <a:endParaRPr lang="en-US" sz="1750" dirty="0"/>
          </a:p>
        </p:txBody>
      </p:sp>
      <p:sp>
        <p:nvSpPr>
          <p:cNvPr id="4" name="Text 2"/>
          <p:cNvSpPr/>
          <p:nvPr/>
        </p:nvSpPr>
        <p:spPr>
          <a:xfrm>
            <a:off x="793790" y="4024074"/>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Niemand hat Ihnen beigebracht, parallel ein Sekretariat, ein Marketing, eine Disposition und ein Forderungsmanagement zu führen — nebenbei, abends, ohne Vorlage.</a:t>
            </a:r>
            <a:endParaRPr lang="en-US" sz="1750" dirty="0"/>
          </a:p>
        </p:txBody>
      </p:sp>
      <p:sp>
        <p:nvSpPr>
          <p:cNvPr id="5" name="Text 3"/>
          <p:cNvSpPr/>
          <p:nvPr/>
        </p:nvSpPr>
        <p:spPr>
          <a:xfrm>
            <a:off x="793790" y="5005030"/>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Trotzdem läuft genau das auf Ihrem Tisch zusammen. Jeden einzelnen Tag.</a:t>
            </a:r>
            <a:endParaRPr lang="en-US" sz="1750" dirty="0"/>
          </a:p>
        </p:txBody>
      </p:sp>
      <p:sp>
        <p:nvSpPr>
          <p:cNvPr id="6" name="Text 4"/>
          <p:cNvSpPr/>
          <p:nvPr/>
        </p:nvSpPr>
        <p:spPr>
          <a:xfrm>
            <a:off x="793790" y="5623084"/>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Und je besser Ihr Betrieb wird, desto mehr.</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81276"/>
            <a:ext cx="10456426" cy="602456"/>
          </a:xfrm>
          <a:prstGeom prst="rect">
            <a:avLst/>
          </a:prstGeom>
          <a:noFill/>
          <a:ln/>
        </p:spPr>
        <p:txBody>
          <a:bodyPr wrap="none" lIns="0" tIns="0" rIns="0" bIns="0" rtlCol="0" anchor="t"/>
          <a:lstStyle/>
          <a:p>
            <a:pPr algn="l" indent="0" marL="0">
              <a:lnSpc>
                <a:spcPts val="4700"/>
              </a:lnSpc>
              <a:buNone/>
            </a:pPr>
            <a:r>
              <a:rPr lang="en-US" sz="3750" b="1" dirty="0">
                <a:solidFill>
                  <a:srgbClr val="000000"/>
                </a:solidFill>
                <a:latin typeface="Inter Bold" pitchFamily="34" charset="0"/>
                <a:ea typeface="Inter Bold" pitchFamily="34" charset="-122"/>
                <a:cs typeface="Inter Bold" pitchFamily="34" charset="-120"/>
              </a:rPr>
              <a:t>Drei stille Verluste, die fast jeder Betrieb hat.</a:t>
            </a:r>
            <a:endParaRPr lang="en-US" sz="3750" dirty="0"/>
          </a:p>
        </p:txBody>
      </p:sp>
      <p:sp>
        <p:nvSpPr>
          <p:cNvPr id="3" name="Shape 1"/>
          <p:cNvSpPr/>
          <p:nvPr/>
        </p:nvSpPr>
        <p:spPr>
          <a:xfrm>
            <a:off x="654963" y="1529477"/>
            <a:ext cx="6563916" cy="6018728"/>
          </a:xfrm>
          <a:prstGeom prst="roundRect">
            <a:avLst>
              <a:gd name="adj" fmla="val 2306"/>
            </a:avLst>
          </a:prstGeom>
          <a:solidFill>
            <a:srgbClr val="4950BC"/>
          </a:solidFill>
          <a:ln/>
        </p:spPr>
      </p:sp>
      <p:sp>
        <p:nvSpPr>
          <p:cNvPr id="4" name="Text 2"/>
          <p:cNvSpPr/>
          <p:nvPr/>
        </p:nvSpPr>
        <p:spPr>
          <a:xfrm>
            <a:off x="847725" y="1693307"/>
            <a:ext cx="2949654" cy="301228"/>
          </a:xfrm>
          <a:prstGeom prst="rect">
            <a:avLst/>
          </a:prstGeom>
          <a:noFill/>
          <a:ln/>
        </p:spPr>
        <p:txBody>
          <a:bodyPr wrap="none" lIns="0" tIns="0" rIns="0" bIns="0" rtlCol="0" anchor="t"/>
          <a:lstStyle/>
          <a:p>
            <a:pPr algn="l" indent="0" marL="0">
              <a:lnSpc>
                <a:spcPts val="2350"/>
              </a:lnSpc>
              <a:buNone/>
            </a:pPr>
            <a:r>
              <a:rPr lang="en-US" sz="1850" b="1" dirty="0">
                <a:solidFill>
                  <a:srgbClr val="FFFFFF"/>
                </a:solidFill>
                <a:latin typeface="Inter Bold" pitchFamily="34" charset="0"/>
                <a:ea typeface="Inter Bold" pitchFamily="34" charset="-122"/>
                <a:cs typeface="Inter Bold" pitchFamily="34" charset="-120"/>
              </a:rPr>
              <a:t>1. Die verpassten Anrufe.</a:t>
            </a:r>
            <a:endParaRPr lang="en-US" sz="1850" dirty="0"/>
          </a:p>
        </p:txBody>
      </p:sp>
      <p:sp>
        <p:nvSpPr>
          <p:cNvPr id="5" name="Text 3"/>
          <p:cNvSpPr/>
          <p:nvPr/>
        </p:nvSpPr>
        <p:spPr>
          <a:xfrm>
            <a:off x="847725" y="2158365"/>
            <a:ext cx="6178391" cy="570548"/>
          </a:xfrm>
          <a:prstGeom prst="rect">
            <a:avLst/>
          </a:prstGeom>
          <a:noFill/>
          <a:ln/>
        </p:spPr>
        <p:txBody>
          <a:bodyPr wrap="square" lIns="0" tIns="0" rIns="0" bIns="0" rtlCol="0" anchor="t"/>
          <a:lstStyle/>
          <a:p>
            <a:pPr algn="l" indent="0" marL="0">
              <a:lnSpc>
                <a:spcPts val="2200"/>
              </a:lnSpc>
              <a:buNone/>
            </a:pPr>
            <a:r>
              <a:rPr lang="en-US" sz="1500" dirty="0">
                <a:solidFill>
                  <a:srgbClr val="FFFFFF"/>
                </a:solidFill>
                <a:latin typeface="Inter" pitchFamily="34" charset="0"/>
                <a:ea typeface="Inter" pitchFamily="34" charset="-122"/>
                <a:cs typeface="Inter" pitchFamily="34" charset="-120"/>
              </a:rPr>
              <a:t>Sie sind auf der Leiter, im Gespräch mit einem Kunden, in einem Lärm, der das Klingeln verschluckt.</a:t>
            </a:r>
            <a:endParaRPr lang="en-US" sz="1500" dirty="0"/>
          </a:p>
        </p:txBody>
      </p:sp>
      <p:sp>
        <p:nvSpPr>
          <p:cNvPr id="6" name="Text 4"/>
          <p:cNvSpPr/>
          <p:nvPr/>
        </p:nvSpPr>
        <p:spPr>
          <a:xfrm>
            <a:off x="847725" y="2876312"/>
            <a:ext cx="6178391" cy="570548"/>
          </a:xfrm>
          <a:prstGeom prst="rect">
            <a:avLst/>
          </a:prstGeom>
          <a:noFill/>
          <a:ln/>
        </p:spPr>
        <p:txBody>
          <a:bodyPr wrap="square" lIns="0" tIns="0" rIns="0" bIns="0" rtlCol="0" anchor="t"/>
          <a:lstStyle/>
          <a:p>
            <a:pPr algn="l" indent="0" marL="0">
              <a:lnSpc>
                <a:spcPts val="2200"/>
              </a:lnSpc>
              <a:buNone/>
            </a:pPr>
            <a:r>
              <a:rPr lang="en-US" sz="1500" dirty="0">
                <a:solidFill>
                  <a:srgbClr val="FFFFFF"/>
                </a:solidFill>
                <a:latin typeface="Inter" pitchFamily="34" charset="0"/>
                <a:ea typeface="Inter" pitchFamily="34" charset="-122"/>
                <a:cs typeface="Inter" pitchFamily="34" charset="-120"/>
              </a:rPr>
              <a:t>Drei Anrufe pro Tag, die Sie nicht annehmen können, sind fünfzehn pro Woche.</a:t>
            </a:r>
            <a:endParaRPr lang="en-US" sz="1500" dirty="0"/>
          </a:p>
        </p:txBody>
      </p:sp>
      <p:sp>
        <p:nvSpPr>
          <p:cNvPr id="7" name="Text 5"/>
          <p:cNvSpPr/>
          <p:nvPr/>
        </p:nvSpPr>
        <p:spPr>
          <a:xfrm>
            <a:off x="847725" y="3594259"/>
            <a:ext cx="6178391" cy="1141095"/>
          </a:xfrm>
          <a:prstGeom prst="rect">
            <a:avLst/>
          </a:prstGeom>
          <a:noFill/>
          <a:ln/>
        </p:spPr>
        <p:txBody>
          <a:bodyPr wrap="square" lIns="0" tIns="0" rIns="0" bIns="0" rtlCol="0" anchor="t"/>
          <a:lstStyle/>
          <a:p>
            <a:pPr algn="l" indent="0" marL="0">
              <a:lnSpc>
                <a:spcPts val="2200"/>
              </a:lnSpc>
              <a:buNone/>
            </a:pPr>
            <a:r>
              <a:rPr lang="en-US" sz="1500" dirty="0">
                <a:solidFill>
                  <a:srgbClr val="FFFFFF"/>
                </a:solidFill>
                <a:latin typeface="Inter" pitchFamily="34" charset="0"/>
                <a:ea typeface="Inter" pitchFamily="34" charset="-122"/>
                <a:cs typeface="Inter" pitchFamily="34" charset="-120"/>
              </a:rPr>
              <a:t>Davon ist statistisch jeder vierte ein Neukunde mit konkretem Auftragspotenzial. Macht im Schnitt drei verlorene Anfragen pro Woche, weil der erste Eindruck eine Mailbox war, auf die niemand antwortet.</a:t>
            </a:r>
            <a:endParaRPr lang="en-US" sz="1500" dirty="0"/>
          </a:p>
        </p:txBody>
      </p:sp>
      <p:sp>
        <p:nvSpPr>
          <p:cNvPr id="8" name="Text 6"/>
          <p:cNvSpPr/>
          <p:nvPr/>
        </p:nvSpPr>
        <p:spPr>
          <a:xfrm>
            <a:off x="847725" y="4882753"/>
            <a:ext cx="6178391" cy="855821"/>
          </a:xfrm>
          <a:prstGeom prst="rect">
            <a:avLst/>
          </a:prstGeom>
          <a:noFill/>
          <a:ln/>
        </p:spPr>
        <p:txBody>
          <a:bodyPr wrap="square" lIns="0" tIns="0" rIns="0" bIns="0" rtlCol="0" anchor="t"/>
          <a:lstStyle/>
          <a:p>
            <a:pPr algn="l" indent="0" marL="0">
              <a:lnSpc>
                <a:spcPts val="2200"/>
              </a:lnSpc>
              <a:buNone/>
            </a:pPr>
            <a:r>
              <a:rPr lang="en-US" sz="1500" dirty="0">
                <a:solidFill>
                  <a:srgbClr val="FFFFFF"/>
                </a:solidFill>
                <a:latin typeface="Inter" pitchFamily="34" charset="0"/>
                <a:ea typeface="Inter" pitchFamily="34" charset="-122"/>
                <a:cs typeface="Inter" pitchFamily="34" charset="-120"/>
              </a:rPr>
              <a:t>Bei einem mittleren Auftragswert von CHF 2'400 sind das, übers Jahr, ein zwei mittelgrosse Aufträge — nicht weil Sie schlecht waren, sondern weil Sie nicht erreichbar waren.</a:t>
            </a:r>
            <a:endParaRPr lang="en-US" sz="1500" dirty="0"/>
          </a:p>
        </p:txBody>
      </p:sp>
      <p:sp>
        <p:nvSpPr>
          <p:cNvPr id="9" name="Text 7"/>
          <p:cNvSpPr/>
          <p:nvPr/>
        </p:nvSpPr>
        <p:spPr>
          <a:xfrm>
            <a:off x="7557968" y="1693307"/>
            <a:ext cx="3916442" cy="301228"/>
          </a:xfrm>
          <a:prstGeom prst="rect">
            <a:avLst/>
          </a:prstGeom>
          <a:noFill/>
          <a:ln/>
        </p:spPr>
        <p:txBody>
          <a:bodyPr wrap="none" lIns="0" tIns="0" rIns="0" bIns="0" rtlCol="0" anchor="t"/>
          <a:lstStyle/>
          <a:p>
            <a:pPr algn="l" indent="0" marL="0">
              <a:lnSpc>
                <a:spcPts val="2350"/>
              </a:lnSpc>
              <a:buNone/>
            </a:pPr>
            <a:r>
              <a:rPr lang="en-US" sz="1850" b="1" dirty="0">
                <a:solidFill>
                  <a:srgbClr val="000000"/>
                </a:solidFill>
                <a:latin typeface="Inter Bold" pitchFamily="34" charset="0"/>
                <a:ea typeface="Inter Bold" pitchFamily="34" charset="-122"/>
                <a:cs typeface="Inter Bold" pitchFamily="34" charset="-120"/>
              </a:rPr>
              <a:t>2. Die Offerte, die zu spät kommt.</a:t>
            </a:r>
            <a:endParaRPr lang="en-US" sz="1850" dirty="0"/>
          </a:p>
        </p:txBody>
      </p:sp>
      <p:sp>
        <p:nvSpPr>
          <p:cNvPr id="10" name="Text 8"/>
          <p:cNvSpPr/>
          <p:nvPr/>
        </p:nvSpPr>
        <p:spPr>
          <a:xfrm>
            <a:off x="7557968" y="2158365"/>
            <a:ext cx="6286262" cy="570548"/>
          </a:xfrm>
          <a:prstGeom prst="rect">
            <a:avLst/>
          </a:prstGeom>
          <a:noFill/>
          <a:ln/>
        </p:spPr>
        <p:txBody>
          <a:bodyPr wrap="squar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Der Kunde will einen neuen Boden im Wohnzimmer. Sie waren am Mittwoch dort, haben gemessen, fotografiert, Notizen gemacht.</a:t>
            </a:r>
            <a:endParaRPr lang="en-US" sz="1500" dirty="0"/>
          </a:p>
        </p:txBody>
      </p:sp>
      <p:sp>
        <p:nvSpPr>
          <p:cNvPr id="11" name="Text 9"/>
          <p:cNvSpPr/>
          <p:nvPr/>
        </p:nvSpPr>
        <p:spPr>
          <a:xfrm>
            <a:off x="7557968" y="2876312"/>
            <a:ext cx="6286262" cy="570548"/>
          </a:xfrm>
          <a:prstGeom prst="rect">
            <a:avLst/>
          </a:prstGeom>
          <a:noFill/>
          <a:ln/>
        </p:spPr>
        <p:txBody>
          <a:bodyPr wrap="squar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Am Donnerstag ist Baustelle. Am Freitag auch. Am Samstag fahren Sie zum Material. Am Sonntag essen Sie endlich mit der Familie.</a:t>
            </a:r>
            <a:endParaRPr lang="en-US" sz="1500" dirty="0"/>
          </a:p>
        </p:txBody>
      </p:sp>
      <p:sp>
        <p:nvSpPr>
          <p:cNvPr id="12" name="Text 10"/>
          <p:cNvSpPr/>
          <p:nvPr/>
        </p:nvSpPr>
        <p:spPr>
          <a:xfrm>
            <a:off x="7557968" y="3594259"/>
            <a:ext cx="6286262" cy="570548"/>
          </a:xfrm>
          <a:prstGeom prst="rect">
            <a:avLst/>
          </a:prstGeom>
          <a:noFill/>
          <a:ln/>
        </p:spPr>
        <p:txBody>
          <a:bodyPr wrap="squar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Am Montag sitzt der Kunde mit der Offerte des Konkurrenten am Küchentisch, der schon Donnerstagabend ein PDF geschickt hat.</a:t>
            </a:r>
            <a:endParaRPr lang="en-US" sz="1500" dirty="0"/>
          </a:p>
        </p:txBody>
      </p:sp>
      <p:sp>
        <p:nvSpPr>
          <p:cNvPr id="13" name="Text 11"/>
          <p:cNvSpPr/>
          <p:nvPr/>
        </p:nvSpPr>
        <p:spPr>
          <a:xfrm>
            <a:off x="7557968" y="4312206"/>
            <a:ext cx="6286262" cy="285274"/>
          </a:xfrm>
          <a:prstGeom prst="rect">
            <a:avLst/>
          </a:prstGeom>
          <a:noFill/>
          <a:ln/>
        </p:spPr>
        <p:txBody>
          <a:bodyPr wrap="non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Sie waren der bessere Handwerker. Er war der schnellere Schreiber.</a:t>
            </a:r>
            <a:endParaRPr lang="en-US" sz="1500" dirty="0"/>
          </a:p>
        </p:txBody>
      </p:sp>
      <p:sp>
        <p:nvSpPr>
          <p:cNvPr id="14" name="Shape 12"/>
          <p:cNvSpPr/>
          <p:nvPr/>
        </p:nvSpPr>
        <p:spPr>
          <a:xfrm>
            <a:off x="7557968" y="4829889"/>
            <a:ext cx="6286262" cy="14407"/>
          </a:xfrm>
          <a:prstGeom prst="rect">
            <a:avLst/>
          </a:prstGeom>
          <a:solidFill>
            <a:srgbClr val="272525">
              <a:alpha val="50000"/>
            </a:srgbClr>
          </a:solidFill>
          <a:ln/>
        </p:spPr>
      </p:sp>
      <p:sp>
        <p:nvSpPr>
          <p:cNvPr id="15" name="Text 13"/>
          <p:cNvSpPr/>
          <p:nvPr/>
        </p:nvSpPr>
        <p:spPr>
          <a:xfrm>
            <a:off x="7557968" y="5076706"/>
            <a:ext cx="3996452" cy="301228"/>
          </a:xfrm>
          <a:prstGeom prst="rect">
            <a:avLst/>
          </a:prstGeom>
          <a:noFill/>
          <a:ln/>
        </p:spPr>
        <p:txBody>
          <a:bodyPr wrap="none" lIns="0" tIns="0" rIns="0" bIns="0" rtlCol="0" anchor="t"/>
          <a:lstStyle/>
          <a:p>
            <a:pPr algn="l" indent="0" marL="0">
              <a:lnSpc>
                <a:spcPts val="2350"/>
              </a:lnSpc>
              <a:buNone/>
            </a:pPr>
            <a:r>
              <a:rPr lang="en-US" sz="1850" b="1" dirty="0">
                <a:solidFill>
                  <a:srgbClr val="000000"/>
                </a:solidFill>
                <a:latin typeface="Inter Bold" pitchFamily="34" charset="0"/>
                <a:ea typeface="Inter Bold" pitchFamily="34" charset="-122"/>
                <a:cs typeface="Inter Bold" pitchFamily="34" charset="-120"/>
              </a:rPr>
              <a:t>3. Der Rapport, den niemand liebt.</a:t>
            </a:r>
            <a:endParaRPr lang="en-US" sz="1850" dirty="0"/>
          </a:p>
        </p:txBody>
      </p:sp>
      <p:sp>
        <p:nvSpPr>
          <p:cNvPr id="16" name="Text 14"/>
          <p:cNvSpPr/>
          <p:nvPr/>
        </p:nvSpPr>
        <p:spPr>
          <a:xfrm>
            <a:off x="7557968" y="5541764"/>
            <a:ext cx="6286262" cy="855821"/>
          </a:xfrm>
          <a:prstGeom prst="rect">
            <a:avLst/>
          </a:prstGeom>
          <a:noFill/>
          <a:ln/>
        </p:spPr>
        <p:txBody>
          <a:bodyPr wrap="squar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Was Sie heute gemacht haben, wissen Sie. Wer das Material gebracht hat, wissen Sie auch. Welche Stunden Sie schreiben dürfen, wissen Sie meistens.</a:t>
            </a:r>
            <a:endParaRPr lang="en-US" sz="1500" dirty="0"/>
          </a:p>
        </p:txBody>
      </p:sp>
      <p:sp>
        <p:nvSpPr>
          <p:cNvPr id="17" name="Text 15"/>
          <p:cNvSpPr/>
          <p:nvPr/>
        </p:nvSpPr>
        <p:spPr>
          <a:xfrm>
            <a:off x="7557968" y="6544985"/>
            <a:ext cx="6286262" cy="855821"/>
          </a:xfrm>
          <a:prstGeom prst="rect">
            <a:avLst/>
          </a:prstGeom>
          <a:noFill/>
          <a:ln/>
        </p:spPr>
        <p:txBody>
          <a:bodyPr wrap="square" lIns="0" tIns="0" rIns="0" bIns="0" rtlCol="0" anchor="t"/>
          <a:lstStyle/>
          <a:p>
            <a:pPr algn="l" indent="0" marL="0">
              <a:lnSpc>
                <a:spcPts val="2200"/>
              </a:lnSpc>
              <a:buNone/>
            </a:pPr>
            <a:r>
              <a:rPr lang="en-US" sz="1500" dirty="0">
                <a:solidFill>
                  <a:srgbClr val="272525"/>
                </a:solidFill>
                <a:latin typeface="Inter" pitchFamily="34" charset="0"/>
                <a:ea typeface="Inter" pitchFamily="34" charset="-122"/>
                <a:cs typeface="Inter" pitchFamily="34" charset="-120"/>
              </a:rPr>
              <a:t>Aber bis das alles in Bexio, Werkli oder SORBA steht, ist es 21 Uhr und Sie haben das Gefühl, einen halben zweiten Arbeitstag gemacht zu haben — für Geld, das Sie schon längst verdient haben.</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243614"/>
            <a:ext cx="7149227"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Was wir bei TPAI machen.</a:t>
            </a:r>
            <a:endParaRPr lang="en-US" sz="4450" dirty="0"/>
          </a:p>
        </p:txBody>
      </p:sp>
      <p:sp>
        <p:nvSpPr>
          <p:cNvPr id="3" name="Text 1"/>
          <p:cNvSpPr/>
          <p:nvPr/>
        </p:nvSpPr>
        <p:spPr>
          <a:xfrm>
            <a:off x="793790" y="3406021"/>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Wir automatisieren nicht den Handwerker.</a:t>
            </a:r>
            <a:endParaRPr lang="en-US" sz="1750" dirty="0"/>
          </a:p>
        </p:txBody>
      </p:sp>
      <p:sp>
        <p:nvSpPr>
          <p:cNvPr id="4" name="Text 2"/>
          <p:cNvSpPr/>
          <p:nvPr/>
        </p:nvSpPr>
        <p:spPr>
          <a:xfrm>
            <a:off x="793790" y="4024074"/>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Wir automatisieren das Drumherum, das den Handwerker abends nicht ins Bett lässt.</a:t>
            </a:r>
            <a:endParaRPr lang="en-US" sz="1750" dirty="0"/>
          </a:p>
        </p:txBody>
      </p:sp>
      <p:sp>
        <p:nvSpPr>
          <p:cNvPr id="5" name="Text 3"/>
          <p:cNvSpPr/>
          <p:nvPr/>
        </p:nvSpPr>
        <p:spPr>
          <a:xfrm>
            <a:off x="793790" y="4642128"/>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Konkret: das Telefon, die erste Anfrage, die Offertenvorbereitung, die Rapportierung, das Nachfassen.</a:t>
            </a:r>
            <a:endParaRPr lang="en-US" sz="1750" dirty="0"/>
          </a:p>
        </p:txBody>
      </p:sp>
      <p:sp>
        <p:nvSpPr>
          <p:cNvPr id="6" name="Text 4"/>
          <p:cNvSpPr/>
          <p:nvPr/>
        </p:nvSpPr>
        <p:spPr>
          <a:xfrm>
            <a:off x="793790" y="5260181"/>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Das Werkzeug bleibt Ihres. Die Entscheidung bleibt Ihres. Der Kundenkontakt bleibt Ihres. Wir bauen die unsichtbare Schicht dazwischen.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040011"/>
            <a:ext cx="7404973" cy="673418"/>
          </a:xfrm>
          <a:prstGeom prst="rect">
            <a:avLst/>
          </a:prstGeom>
          <a:noFill/>
          <a:ln/>
        </p:spPr>
        <p:txBody>
          <a:bodyPr wrap="none" lIns="0" tIns="0" rIns="0" bIns="0" rtlCol="0" anchor="t"/>
          <a:lstStyle/>
          <a:p>
            <a:pPr algn="l" indent="0" marL="0">
              <a:lnSpc>
                <a:spcPts val="5300"/>
              </a:lnSpc>
              <a:buNone/>
            </a:pPr>
            <a:r>
              <a:rPr lang="en-US" sz="4200" b="1" dirty="0">
                <a:solidFill>
                  <a:srgbClr val="000000"/>
                </a:solidFill>
                <a:latin typeface="Inter Bold" pitchFamily="34" charset="0"/>
                <a:ea typeface="Inter Bold" pitchFamily="34" charset="-122"/>
                <a:cs typeface="Inter Bold" pitchFamily="34" charset="-120"/>
              </a:rPr>
              <a:t>Modul 1 — Anna am Telefon.</a:t>
            </a:r>
            <a:endParaRPr lang="en-US" sz="4200" dirty="0"/>
          </a:p>
        </p:txBody>
      </p:sp>
      <p:sp>
        <p:nvSpPr>
          <p:cNvPr id="3" name="Text 1"/>
          <p:cNvSpPr/>
          <p:nvPr/>
        </p:nvSpPr>
        <p:spPr>
          <a:xfrm>
            <a:off x="793790" y="2204680"/>
            <a:ext cx="6258520" cy="1008340"/>
          </a:xfrm>
          <a:prstGeom prst="rect">
            <a:avLst/>
          </a:prstGeom>
          <a:noFill/>
          <a:ln/>
        </p:spPr>
        <p:txBody>
          <a:bodyPr wrap="squar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Anna ist unser KI-Telefonassistent. Sie spricht Schweizerdeutsch, sie ist freundlich, sie ist nie genervt, und sie ist nie auf einer Leiter.</a:t>
            </a:r>
            <a:endParaRPr lang="en-US" sz="1650" dirty="0"/>
          </a:p>
        </p:txBody>
      </p:sp>
      <p:sp>
        <p:nvSpPr>
          <p:cNvPr id="4" name="Text 2"/>
          <p:cNvSpPr/>
          <p:nvPr/>
        </p:nvSpPr>
        <p:spPr>
          <a:xfrm>
            <a:off x="793790" y="3397210"/>
            <a:ext cx="6258520" cy="336113"/>
          </a:xfrm>
          <a:prstGeom prst="rect">
            <a:avLst/>
          </a:prstGeom>
          <a:noFill/>
          <a:ln/>
        </p:spPr>
        <p:txBody>
          <a:bodyPr wrap="non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Wenn Sie nicht abnehmen können, nimmt Anna ab. Sie fragt:</a:t>
            </a:r>
            <a:endParaRPr lang="en-US" sz="1650" dirty="0"/>
          </a:p>
        </p:txBody>
      </p:sp>
      <p:sp>
        <p:nvSpPr>
          <p:cNvPr id="5" name="Text 3"/>
          <p:cNvSpPr/>
          <p:nvPr/>
        </p:nvSpPr>
        <p:spPr>
          <a:xfrm>
            <a:off x="793790" y="3917513"/>
            <a:ext cx="6258520" cy="1895237"/>
          </a:xfrm>
          <a:prstGeom prst="rect">
            <a:avLst/>
          </a:prstGeom>
          <a:noFill/>
          <a:ln/>
        </p:spPr>
        <p:txBody>
          <a:bodyPr wrap="square" lIns="0" tIns="0" rIns="0" bIns="0" rtlCol="0" anchor="t"/>
          <a:lstStyle/>
          <a:p>
            <a:pPr algn="l" marL="342900" indent="-342900">
              <a:lnSpc>
                <a:spcPts val="2600"/>
              </a:lnSpc>
              <a:buSzPct val="100000"/>
              <a:buChar char="•"/>
            </a:pPr>
            <a:r>
              <a:rPr lang="en-US" sz="1650" dirty="0">
                <a:solidFill>
                  <a:srgbClr val="272525"/>
                </a:solidFill>
                <a:latin typeface="Inter" pitchFamily="34" charset="0"/>
                <a:ea typeface="Inter" pitchFamily="34" charset="-122"/>
                <a:cs typeface="Inter" pitchFamily="34" charset="-120"/>
              </a:rPr>
              <a:t>Wie ist Ihr Name?</a:t>
            </a:r>
            <a:endParaRPr lang="en-US" sz="1650" dirty="0"/>
          </a:p>
          <a:p>
            <a:pPr algn="l" marL="342900" indent="-342900">
              <a:lnSpc>
                <a:spcPts val="2600"/>
              </a:lnSpc>
              <a:buSzPct val="100000"/>
              <a:buChar char="•"/>
            </a:pPr>
            <a:r>
              <a:rPr lang="en-US" sz="1650" dirty="0">
                <a:solidFill>
                  <a:srgbClr val="272525"/>
                </a:solidFill>
                <a:latin typeface="Inter" pitchFamily="34" charset="0"/>
                <a:ea typeface="Inter" pitchFamily="34" charset="-122"/>
                <a:cs typeface="Inter" pitchFamily="34" charset="-120"/>
              </a:rPr>
              <a:t>Worum geht es kurz?</a:t>
            </a:r>
            <a:endParaRPr lang="en-US" sz="1650" dirty="0"/>
          </a:p>
          <a:p>
            <a:pPr algn="l" marL="342900" indent="-342900">
              <a:lnSpc>
                <a:spcPts val="2600"/>
              </a:lnSpc>
              <a:buSzPct val="100000"/>
              <a:buChar char="•"/>
            </a:pPr>
            <a:r>
              <a:rPr lang="en-US" sz="1650" dirty="0">
                <a:solidFill>
                  <a:srgbClr val="272525"/>
                </a:solidFill>
                <a:latin typeface="Inter" pitchFamily="34" charset="0"/>
                <a:ea typeface="Inter" pitchFamily="34" charset="-122"/>
                <a:cs typeface="Inter" pitchFamily="34" charset="-120"/>
              </a:rPr>
              <a:t>Wie ist die beste Erreichbarkeit?</a:t>
            </a:r>
            <a:endParaRPr lang="en-US" sz="1650" dirty="0"/>
          </a:p>
          <a:p>
            <a:pPr algn="l" marL="342900" indent="-342900">
              <a:lnSpc>
                <a:spcPts val="2600"/>
              </a:lnSpc>
              <a:buSzPct val="100000"/>
              <a:buChar char="•"/>
            </a:pPr>
            <a:r>
              <a:rPr lang="en-US" sz="1650" dirty="0">
                <a:solidFill>
                  <a:srgbClr val="272525"/>
                </a:solidFill>
                <a:latin typeface="Inter" pitchFamily="34" charset="0"/>
                <a:ea typeface="Inter" pitchFamily="34" charset="-122"/>
                <a:cs typeface="Inter" pitchFamily="34" charset="-120"/>
              </a:rPr>
              <a:t>Ist es dringend, also heute oder morgen, oder kann es warten?</a:t>
            </a:r>
            <a:endParaRPr lang="en-US" sz="1650" dirty="0"/>
          </a:p>
        </p:txBody>
      </p:sp>
      <p:sp>
        <p:nvSpPr>
          <p:cNvPr id="6" name="Text 4"/>
          <p:cNvSpPr/>
          <p:nvPr/>
        </p:nvSpPr>
        <p:spPr>
          <a:xfrm>
            <a:off x="793790" y="5996940"/>
            <a:ext cx="6258520" cy="1008340"/>
          </a:xfrm>
          <a:prstGeom prst="rect">
            <a:avLst/>
          </a:prstGeom>
          <a:noFill/>
          <a:ln/>
        </p:spPr>
        <p:txBody>
          <a:bodyPr wrap="squar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Innerhalb von zwei Minuten nach dem Anruf bekommen Sie eine WhatsApp oder eine E-Mail mit der Zusammenfassung. Strukturiert. Sortiert nach Dringlichkeit.</a:t>
            </a:r>
            <a:endParaRPr lang="en-US" sz="1650" dirty="0"/>
          </a:p>
        </p:txBody>
      </p:sp>
      <p:sp>
        <p:nvSpPr>
          <p:cNvPr id="7" name="Text 5"/>
          <p:cNvSpPr/>
          <p:nvPr/>
        </p:nvSpPr>
        <p:spPr>
          <a:xfrm>
            <a:off x="7585710" y="2204680"/>
            <a:ext cx="6258520" cy="1344454"/>
          </a:xfrm>
          <a:prstGeom prst="rect">
            <a:avLst/>
          </a:prstGeom>
          <a:noFill/>
          <a:ln/>
        </p:spPr>
        <p:txBody>
          <a:bodyPr wrap="squar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Sie rufen abends nicht mehr fünf "Sorry, war auf der Baustelle"-Nummern zurück, sondern Sie öffnen eine Liste, sehen drei Zeilen pro Anruf, und entscheiden, wen Sie heute Abend anrufen und wen morgen.</a:t>
            </a:r>
            <a:endParaRPr lang="en-US" sz="1650" dirty="0"/>
          </a:p>
        </p:txBody>
      </p:sp>
      <p:sp>
        <p:nvSpPr>
          <p:cNvPr id="8" name="Text 6"/>
          <p:cNvSpPr/>
          <p:nvPr/>
        </p:nvSpPr>
        <p:spPr>
          <a:xfrm>
            <a:off x="7585710" y="3733324"/>
            <a:ext cx="6258520" cy="1008340"/>
          </a:xfrm>
          <a:prstGeom prst="rect">
            <a:avLst/>
          </a:prstGeom>
          <a:noFill/>
          <a:ln/>
        </p:spPr>
        <p:txBody>
          <a:bodyPr wrap="square" lIns="0" tIns="0" rIns="0" bIns="0" rtlCol="0" anchor="t"/>
          <a:lstStyle/>
          <a:p>
            <a:pPr algn="l" indent="0" marL="0">
              <a:lnSpc>
                <a:spcPts val="2600"/>
              </a:lnSpc>
              <a:buNone/>
            </a:pPr>
            <a:r>
              <a:rPr lang="en-US" sz="1650" dirty="0">
                <a:solidFill>
                  <a:srgbClr val="272525"/>
                </a:solidFill>
                <a:latin typeface="Inter" pitchFamily="34" charset="0"/>
                <a:ea typeface="Inter" pitchFamily="34" charset="-122"/>
                <a:cs typeface="Inter" pitchFamily="34" charset="-120"/>
              </a:rPr>
              <a:t>Bei Notfällen bekommen Sie einen direkten WhatsApp-Anruf von Anna mit dem Hinweis "Frau Müller hat Wasserschaden, Rückruf erbeten".</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020247"/>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2 — Vom Telefon zur Offerte in 24 Stunden.</a:t>
            </a:r>
            <a:endParaRPr lang="en-US" sz="4450" dirty="0"/>
          </a:p>
        </p:txBody>
      </p:sp>
      <p:sp>
        <p:nvSpPr>
          <p:cNvPr id="3" name="Text 1"/>
          <p:cNvSpPr/>
          <p:nvPr/>
        </p:nvSpPr>
        <p:spPr>
          <a:xfrm>
            <a:off x="793790" y="2891433"/>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Nach jedem Vor-Ort-Termin gibt es einen Knopf.</a:t>
            </a:r>
            <a:endParaRPr lang="en-US" sz="1750" dirty="0"/>
          </a:p>
        </p:txBody>
      </p:sp>
      <p:sp>
        <p:nvSpPr>
          <p:cNvPr id="4" name="Text 2"/>
          <p:cNvSpPr/>
          <p:nvPr/>
        </p:nvSpPr>
        <p:spPr>
          <a:xfrm>
            <a:off x="793790" y="3509486"/>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sprechen zwei Minuten in Ihr Handy: "Brunner, Wohnzimmer 28 Quadratmeter, Eichenparkett gewünscht, alter Spannteppich raus, Möbelumzug inklusive, Lieferzeit Mitte Juni, Budget eher klein, Kundin sehr nett, hat Hund."</a:t>
            </a:r>
            <a:endParaRPr lang="en-US" sz="1750" dirty="0"/>
          </a:p>
        </p:txBody>
      </p:sp>
      <p:sp>
        <p:nvSpPr>
          <p:cNvPr id="5" name="Text 3"/>
          <p:cNvSpPr/>
          <p:nvPr/>
        </p:nvSpPr>
        <p:spPr>
          <a:xfrm>
            <a:off x="793790" y="4490442"/>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Aus diesem Satz und den Fotos, die Sie gemacht haben, generiert TPAI einen Offertenentwurf in Ihrer Vorlage, mit Ihren Preisen, in Ihrer Sprache. Sie öffnen ihn am Abend, korrigieren zehn Prozent, drücken Senden.</a:t>
            </a:r>
            <a:endParaRPr lang="en-US" sz="1750" dirty="0"/>
          </a:p>
        </p:txBody>
      </p:sp>
      <p:sp>
        <p:nvSpPr>
          <p:cNvPr id="6" name="Shape 4"/>
          <p:cNvSpPr/>
          <p:nvPr/>
        </p:nvSpPr>
        <p:spPr>
          <a:xfrm>
            <a:off x="630436" y="5471398"/>
            <a:ext cx="6571417" cy="1737836"/>
          </a:xfrm>
          <a:prstGeom prst="roundRect">
            <a:avLst>
              <a:gd name="adj" fmla="val 9398"/>
            </a:avLst>
          </a:prstGeom>
          <a:solidFill>
            <a:srgbClr val="4950BC"/>
          </a:solidFill>
          <a:ln/>
        </p:spPr>
      </p:sp>
      <p:sp>
        <p:nvSpPr>
          <p:cNvPr id="7" name="Text 5"/>
          <p:cNvSpPr/>
          <p:nvPr/>
        </p:nvSpPr>
        <p:spPr>
          <a:xfrm>
            <a:off x="857250" y="569821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FFFFFF"/>
                </a:solidFill>
                <a:latin typeface="Inter Bold" pitchFamily="34" charset="0"/>
                <a:ea typeface="Inter Bold" pitchFamily="34" charset="-122"/>
                <a:cs typeface="Inter Bold" pitchFamily="34" charset="-120"/>
              </a:rPr>
              <a:t>Dauer</a:t>
            </a:r>
            <a:endParaRPr lang="en-US" sz="2200" dirty="0"/>
          </a:p>
        </p:txBody>
      </p:sp>
      <p:sp>
        <p:nvSpPr>
          <p:cNvPr id="8" name="Text 6"/>
          <p:cNvSpPr/>
          <p:nvPr/>
        </p:nvSpPr>
        <p:spPr>
          <a:xfrm>
            <a:off x="857250" y="6279356"/>
            <a:ext cx="6117788" cy="362903"/>
          </a:xfrm>
          <a:prstGeom prst="rect">
            <a:avLst/>
          </a:prstGeom>
          <a:noFill/>
          <a:ln/>
        </p:spPr>
        <p:txBody>
          <a:bodyPr wrap="none" lIns="0" tIns="0" rIns="0" bIns="0" rtlCol="0" anchor="t"/>
          <a:lstStyle/>
          <a:p>
            <a:pPr algn="l" indent="0" marL="0">
              <a:lnSpc>
                <a:spcPts val="2850"/>
              </a:lnSpc>
              <a:buNone/>
            </a:pPr>
            <a:r>
              <a:rPr lang="en-US" sz="1750" dirty="0">
                <a:solidFill>
                  <a:srgbClr val="FFFFFF"/>
                </a:solidFill>
                <a:latin typeface="Inter" pitchFamily="34" charset="0"/>
                <a:ea typeface="Inter" pitchFamily="34" charset="-122"/>
                <a:cs typeface="Inter" pitchFamily="34" charset="-120"/>
              </a:rPr>
              <a:t>12 Minuten statt 90.</a:t>
            </a:r>
            <a:endParaRPr lang="en-US" sz="1750" dirty="0"/>
          </a:p>
        </p:txBody>
      </p:sp>
      <p:sp>
        <p:nvSpPr>
          <p:cNvPr id="9" name="Text 7"/>
          <p:cNvSpPr/>
          <p:nvPr/>
        </p:nvSpPr>
        <p:spPr>
          <a:xfrm>
            <a:off x="7599521" y="569821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Inter Bold" pitchFamily="34" charset="0"/>
                <a:ea typeface="Inter Bold" pitchFamily="34" charset="-122"/>
                <a:cs typeface="Inter Bold" pitchFamily="34" charset="-120"/>
              </a:rPr>
              <a:t>Wirkung</a:t>
            </a:r>
            <a:endParaRPr lang="en-US" sz="2200" dirty="0"/>
          </a:p>
        </p:txBody>
      </p:sp>
      <p:sp>
        <p:nvSpPr>
          <p:cNvPr id="10" name="Text 8"/>
          <p:cNvSpPr/>
          <p:nvPr/>
        </p:nvSpPr>
        <p:spPr>
          <a:xfrm>
            <a:off x="7599521" y="6279356"/>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Die Offerte liegt am nächsten Tag beim Kunden. Sie sind der schnellste — und der bessere.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580317"/>
            <a:ext cx="11578233" cy="708779"/>
          </a:xfrm>
          <a:prstGeom prst="rect">
            <a:avLst/>
          </a:prstGeom>
          <a:noFill/>
          <a:ln/>
        </p:spPr>
        <p:txBody>
          <a:bodyPr wrap="non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3 — Anfragen, die nicht versacken.</a:t>
            </a:r>
            <a:endParaRPr lang="en-US" sz="4450" dirty="0"/>
          </a:p>
        </p:txBody>
      </p:sp>
      <p:sp>
        <p:nvSpPr>
          <p:cNvPr id="3" name="Text 1"/>
          <p:cNvSpPr/>
          <p:nvPr/>
        </p:nvSpPr>
        <p:spPr>
          <a:xfrm>
            <a:off x="793790" y="2742724"/>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Mails, Webformular, WhatsApp, Voicemails — alles landet in einer einzigen Liste, sortiert nach:</a:t>
            </a:r>
            <a:endParaRPr lang="en-US" sz="1750" dirty="0"/>
          </a:p>
        </p:txBody>
      </p:sp>
      <p:sp>
        <p:nvSpPr>
          <p:cNvPr id="4" name="Text 2"/>
          <p:cNvSpPr/>
          <p:nvPr/>
        </p:nvSpPr>
        <p:spPr>
          <a:xfrm>
            <a:off x="793790" y="3360777"/>
            <a:ext cx="13042821" cy="1689497"/>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Kundenbeziehung (Stammkunde / Neukunde / Kalt)</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Dringlichkeit (Notfall / diese Woche / unbestimmt)</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Auftragspotenzial (Reparatur / Kleinprojekt / Grossprojekt)</a:t>
            </a:r>
            <a:endParaRPr lang="en-US" sz="1750" dirty="0"/>
          </a:p>
          <a:p>
            <a:pPr algn="l" marL="3429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Antwortpflichtigkeit (Ja, Sie selbst / Ja, Sekretariat / Nein, Standardantwort genügt)</a:t>
            </a:r>
            <a:endParaRPr lang="en-US" sz="1750" dirty="0"/>
          </a:p>
        </p:txBody>
      </p:sp>
      <p:sp>
        <p:nvSpPr>
          <p:cNvPr id="5" name="Text 3"/>
          <p:cNvSpPr/>
          <p:nvPr/>
        </p:nvSpPr>
        <p:spPr>
          <a:xfrm>
            <a:off x="793790" y="5305425"/>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sehen morgens beim Kaffee in 60 Sekunden, was heute wirklich Ihre Aufmerksamkeit braucht.</a:t>
            </a:r>
            <a:endParaRPr lang="en-US" sz="1750" dirty="0"/>
          </a:p>
        </p:txBody>
      </p:sp>
      <p:sp>
        <p:nvSpPr>
          <p:cNvPr id="6" name="Text 4"/>
          <p:cNvSpPr/>
          <p:nvPr/>
        </p:nvSpPr>
        <p:spPr>
          <a:xfrm>
            <a:off x="793790" y="5923478"/>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Der Rest ist mit einer freundlichen Standardantwort versorgt, die niemand als KI erkennt, weil sie aus Ihren eigenen Mails der letzten zwei Jahre gelernt wurde.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557576"/>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000000"/>
                </a:solidFill>
                <a:latin typeface="Inter Bold" pitchFamily="34" charset="0"/>
                <a:ea typeface="Inter Bold" pitchFamily="34" charset="-122"/>
                <a:cs typeface="Inter Bold" pitchFamily="34" charset="-120"/>
              </a:rPr>
              <a:t>Modul 4 — Rapport im Lift, nicht abends am Küchentisch.</a:t>
            </a:r>
            <a:endParaRPr lang="en-US" sz="4450" dirty="0"/>
          </a:p>
        </p:txBody>
      </p:sp>
      <p:sp>
        <p:nvSpPr>
          <p:cNvPr id="3" name="Text 1"/>
          <p:cNvSpPr/>
          <p:nvPr/>
        </p:nvSpPr>
        <p:spPr>
          <a:xfrm>
            <a:off x="793790" y="3519368"/>
            <a:ext cx="6244709" cy="1088708"/>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Wenn Sie die Baustelle verlassen, drücken Sie eine Taste. Sie sprechen drei Sätze. Was gemacht, wer dabei, welches Material verbraucht, wie lange.</a:t>
            </a:r>
            <a:endParaRPr lang="en-US" sz="1750" dirty="0"/>
          </a:p>
        </p:txBody>
      </p:sp>
      <p:sp>
        <p:nvSpPr>
          <p:cNvPr id="4" name="Text 2"/>
          <p:cNvSpPr/>
          <p:nvPr/>
        </p:nvSpPr>
        <p:spPr>
          <a:xfrm>
            <a:off x="793790" y="4812149"/>
            <a:ext cx="6244709" cy="1088708"/>
          </a:xfrm>
          <a:prstGeom prst="rect">
            <a:avLst/>
          </a:prstGeom>
          <a:noFill/>
          <a:ln/>
        </p:spPr>
        <p:txBody>
          <a:bodyPr wrap="squar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TPAI strukturiert das in den Rapport, übergibt ihn an Bexio oder Werkli, ergänzt automatisch die Stunden, fragt nur dort nach, wo eine echte Lücke ist.</a:t>
            </a:r>
            <a:endParaRPr lang="en-US" sz="1750" dirty="0"/>
          </a:p>
        </p:txBody>
      </p:sp>
      <p:sp>
        <p:nvSpPr>
          <p:cNvPr id="5" name="Text 3"/>
          <p:cNvSpPr/>
          <p:nvPr/>
        </p:nvSpPr>
        <p:spPr>
          <a:xfrm>
            <a:off x="793790" y="6104930"/>
            <a:ext cx="6244709" cy="362903"/>
          </a:xfrm>
          <a:prstGeom prst="rect">
            <a:avLst/>
          </a:prstGeom>
          <a:noFill/>
          <a:ln/>
        </p:spPr>
        <p:txBody>
          <a:bodyPr wrap="none" lIns="0" tIns="0" rIns="0" bIns="0" rtlCol="0" anchor="t"/>
          <a:lstStyle/>
          <a:p>
            <a:pPr algn="l" indent="0" marL="0">
              <a:lnSpc>
                <a:spcPts val="2850"/>
              </a:lnSpc>
              <a:buNone/>
            </a:pPr>
            <a:r>
              <a:rPr lang="en-US" sz="1750" dirty="0">
                <a:solidFill>
                  <a:srgbClr val="272525"/>
                </a:solidFill>
                <a:latin typeface="Inter" pitchFamily="34" charset="0"/>
                <a:ea typeface="Inter" pitchFamily="34" charset="-122"/>
                <a:cs typeface="Inter" pitchFamily="34" charset="-120"/>
              </a:rPr>
              <a:t>Sie unterschreiben am Telefon. Fertig.</a:t>
            </a:r>
            <a:endParaRPr lang="en-US" sz="1750" dirty="0"/>
          </a:p>
        </p:txBody>
      </p:sp>
      <p:sp>
        <p:nvSpPr>
          <p:cNvPr id="6" name="Shape 4"/>
          <p:cNvSpPr/>
          <p:nvPr/>
        </p:nvSpPr>
        <p:spPr>
          <a:xfrm>
            <a:off x="7436168" y="3315295"/>
            <a:ext cx="6571417" cy="3356610"/>
          </a:xfrm>
          <a:prstGeom prst="roundRect">
            <a:avLst>
              <a:gd name="adj" fmla="val 4866"/>
            </a:avLst>
          </a:prstGeom>
          <a:solidFill>
            <a:srgbClr val="4950BC"/>
          </a:solidFill>
          <a:ln/>
        </p:spPr>
      </p:sp>
      <p:sp>
        <p:nvSpPr>
          <p:cNvPr id="7" name="Text 5"/>
          <p:cNvSpPr/>
          <p:nvPr/>
        </p:nvSpPr>
        <p:spPr>
          <a:xfrm>
            <a:off x="7662982" y="3542109"/>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FFFFFF"/>
                </a:solidFill>
                <a:latin typeface="Inter Bold" pitchFamily="34" charset="0"/>
                <a:ea typeface="Inter Bold" pitchFamily="34" charset="-122"/>
                <a:cs typeface="Inter Bold" pitchFamily="34" charset="-120"/>
              </a:rPr>
              <a:t>Das Ergebnis</a:t>
            </a:r>
            <a:endParaRPr lang="en-US" sz="2200" dirty="0"/>
          </a:p>
        </p:txBody>
      </p:sp>
      <p:sp>
        <p:nvSpPr>
          <p:cNvPr id="8" name="Text 6"/>
          <p:cNvSpPr/>
          <p:nvPr/>
        </p:nvSpPr>
        <p:spPr>
          <a:xfrm>
            <a:off x="7662982" y="4123253"/>
            <a:ext cx="6117788" cy="725805"/>
          </a:xfrm>
          <a:prstGeom prst="rect">
            <a:avLst/>
          </a:prstGeom>
          <a:noFill/>
          <a:ln/>
        </p:spPr>
        <p:txBody>
          <a:bodyPr wrap="square" lIns="0" tIns="0" rIns="0" bIns="0" rtlCol="0" anchor="t"/>
          <a:lstStyle/>
          <a:p>
            <a:pPr algn="l" indent="0" marL="0">
              <a:lnSpc>
                <a:spcPts val="2850"/>
              </a:lnSpc>
              <a:buNone/>
            </a:pPr>
            <a:r>
              <a:rPr lang="en-US" sz="1750" dirty="0">
                <a:solidFill>
                  <a:srgbClr val="FFFFFF"/>
                </a:solidFill>
                <a:latin typeface="Inter" pitchFamily="34" charset="0"/>
                <a:ea typeface="Inter" pitchFamily="34" charset="-122"/>
                <a:cs typeface="Inter" pitchFamily="34" charset="-120"/>
              </a:rPr>
              <a:t>20 Minuten Büroarbeit pro Tag werden zwei Minuten im Lift.</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2026-05-02T20:29:08Z</dcterms:created>
  <dcterms:modified xsi:type="dcterms:W3CDTF">2026-05-02T20:29:08Z</dcterms:modified>
</cp:coreProperties>
</file>