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14630400" cy="8229600"/>
  <p:notesSz cx="8229600" cy="14630400"/>
  <p:embeddedFontLst>
    <p:embeddedFont>
      <p:font typeface="Inter"/>
      <p:regular r:id="rId25"/>
    </p:embeddedFont>
    <p:embeddedFont>
      <p:font typeface="Inter"/>
      <p:regular r:id="rId26"/>
    </p:embeddedFont>
    <p:embeddedFont>
      <p:font typeface="Inter"/>
      <p:regular r:id="rId27"/>
    </p:embeddedFont>
    <p:embeddedFont>
      <p:font typeface="Inter"/>
      <p:regular r:id="rId28"/>
    </p:embeddedFont>
    <p:embeddedFont>
      <p:font typeface="Inter"/>
      <p:regular r:id="rId29"/>
    </p:embeddedFont>
    <p:embeddedFont>
      <p:font typeface="Inter"/>
      <p:regular r:id="rId30"/>
    </p:embeddedFont>
    <p:embeddedFont>
      <p:font typeface="Inter"/>
      <p:regular r:id="rId31"/>
    </p:embeddedFont>
    <p:embeddedFont>
      <p:font typeface="Inter"/>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openxmlformats.org/officeDocument/2006/relationships/font" Target="fonts/font1.fntdata"/><Relationship Id="rId26" Type="http://schemas.openxmlformats.org/officeDocument/2006/relationships/font" Target="fonts/font2.fntdata"/><Relationship Id="rId27" Type="http://schemas.openxmlformats.org/officeDocument/2006/relationships/font" Target="fonts/font3.fntdata"/><Relationship Id="rId28" Type="http://schemas.openxmlformats.org/officeDocument/2006/relationships/font" Target="fonts/font4.fntdata"/><Relationship Id="rId29" Type="http://schemas.openxmlformats.org/officeDocument/2006/relationships/font" Target="fonts/font5.fntdata"/><Relationship Id="rId30" Type="http://schemas.openxmlformats.org/officeDocument/2006/relationships/font" Target="fonts/font6.fntdata"/><Relationship Id="rId31" Type="http://schemas.openxmlformats.org/officeDocument/2006/relationships/font" Target="fonts/font7.fntdata"/><Relationship Id="rId3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image" Target="../media/image-5-4.png"/><Relationship Id="rId5" Type="http://schemas.openxmlformats.org/officeDocument/2006/relationships/image" Target="../media/image-5-5.svg"/><Relationship Id="rId6" Type="http://schemas.openxmlformats.org/officeDocument/2006/relationships/image" Target="../media/image-5-6.png"/><Relationship Id="rId7" Type="http://schemas.openxmlformats.org/officeDocument/2006/relationships/image" Target="../media/image-5-7.svg"/><Relationship Id="rId8" Type="http://schemas.openxmlformats.org/officeDocument/2006/relationships/image" Target="../media/image-5-8.png"/><Relationship Id="rId9" Type="http://schemas.openxmlformats.org/officeDocument/2006/relationships/image" Target="../media/image-5-9.svg"/><Relationship Id="rId10" Type="http://schemas.openxmlformats.org/officeDocument/2006/relationships/image" Target="../media/image-5-10.png"/><Relationship Id="rId11" Type="http://schemas.openxmlformats.org/officeDocument/2006/relationships/image" Target="../media/image-5-11.svg"/><Relationship Id="rId12" Type="http://schemas.openxmlformats.org/officeDocument/2006/relationships/slideLayout" Target="../slideLayouts/slideLayout6.xml"/><Relationship Id="rId1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2005489"/>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Für Bau-, Elektro- und Sanitärbetriebe in der Schweiz</a:t>
            </a:r>
            <a:endParaRPr lang="en-US" sz="4450" dirty="0"/>
          </a:p>
        </p:txBody>
      </p:sp>
      <p:sp>
        <p:nvSpPr>
          <p:cNvPr id="3" name="Text 1"/>
          <p:cNvSpPr/>
          <p:nvPr/>
        </p:nvSpPr>
        <p:spPr>
          <a:xfrm>
            <a:off x="793790" y="387667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Von der Anfrage zur Offerte, bevor der Auftrag kalt wird.</a:t>
            </a:r>
            <a:endParaRPr lang="en-US" sz="1750" dirty="0"/>
          </a:p>
        </p:txBody>
      </p:sp>
      <p:sp>
        <p:nvSpPr>
          <p:cNvPr id="4" name="Shape 2"/>
          <p:cNvSpPr/>
          <p:nvPr/>
        </p:nvSpPr>
        <p:spPr>
          <a:xfrm>
            <a:off x="793790" y="4551402"/>
            <a:ext cx="13042821" cy="16907"/>
          </a:xfrm>
          <a:prstGeom prst="rect">
            <a:avLst/>
          </a:prstGeom>
          <a:solidFill>
            <a:srgbClr val="272525">
              <a:alpha val="50000"/>
            </a:srgbClr>
          </a:solidFill>
          <a:ln/>
        </p:spPr>
      </p:sp>
      <p:sp>
        <p:nvSpPr>
          <p:cNvPr id="5" name="Text 3"/>
          <p:cNvSpPr/>
          <p:nvPr/>
        </p:nvSpPr>
        <p:spPr>
          <a:xfrm>
            <a:off x="793790" y="4880134"/>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Eine Beispielpräsentation der TPAI GmbH für Geschäftsführer und Inhaber von Elektro-, Sanitär-, Heizungs-, Bauspengler-, Maurer- und Generalunternehmer-Betrieben mit 5 bis 60 Mitarbeitenden.</a:t>
            </a:r>
            <a:endParaRPr lang="en-US" sz="1750" dirty="0"/>
          </a:p>
        </p:txBody>
      </p:sp>
      <p:sp>
        <p:nvSpPr>
          <p:cNvPr id="6" name="Text 4"/>
          <p:cNvSpPr/>
          <p:nvPr/>
        </p:nvSpPr>
        <p:spPr>
          <a:xfrm>
            <a:off x="793790" y="586109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GmbH · Basel · 2026</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022515"/>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5 — Rapport, der vor dem nächsten Auftrag fertig ist.</a:t>
            </a:r>
            <a:endParaRPr lang="en-US" sz="4450" dirty="0"/>
          </a:p>
        </p:txBody>
      </p:sp>
      <p:sp>
        <p:nvSpPr>
          <p:cNvPr id="3" name="Text 1"/>
          <p:cNvSpPr/>
          <p:nvPr/>
        </p:nvSpPr>
        <p:spPr>
          <a:xfrm>
            <a:off x="793790" y="3984308"/>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Auf der Heimfahrt diktiert der Monteur drei Sätze: was gemacht, welches Material, wie lange, was offen.</a:t>
            </a:r>
            <a:endParaRPr lang="en-US" sz="1750" dirty="0"/>
          </a:p>
        </p:txBody>
      </p:sp>
      <p:sp>
        <p:nvSpPr>
          <p:cNvPr id="4" name="Text 2"/>
          <p:cNvSpPr/>
          <p:nvPr/>
        </p:nvSpPr>
        <p:spPr>
          <a:xfrm>
            <a:off x="793790" y="4914186"/>
            <a:ext cx="6244709"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strukturiert in Ihren bestehenden Rapport, ergänzt automatisch Stunden, fragt nur dort nach, wo eine echte Lücke ist.</a:t>
            </a:r>
            <a:endParaRPr lang="en-US" sz="1750" dirty="0"/>
          </a:p>
        </p:txBody>
      </p:sp>
      <p:sp>
        <p:nvSpPr>
          <p:cNvPr id="5" name="Shape 3"/>
          <p:cNvSpPr/>
          <p:nvPr/>
        </p:nvSpPr>
        <p:spPr>
          <a:xfrm>
            <a:off x="7436168" y="3780234"/>
            <a:ext cx="6571417" cy="2426732"/>
          </a:xfrm>
          <a:prstGeom prst="roundRect">
            <a:avLst>
              <a:gd name="adj" fmla="val 6730"/>
            </a:avLst>
          </a:prstGeom>
          <a:solidFill>
            <a:srgbClr val="4950BC"/>
          </a:solidFill>
          <a:ln/>
        </p:spPr>
      </p:sp>
      <p:sp>
        <p:nvSpPr>
          <p:cNvPr id="6" name="Text 4"/>
          <p:cNvSpPr/>
          <p:nvPr/>
        </p:nvSpPr>
        <p:spPr>
          <a:xfrm>
            <a:off x="7662982" y="400704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Vorher vs. nachher</a:t>
            </a:r>
            <a:endParaRPr lang="en-US" sz="2200" dirty="0"/>
          </a:p>
        </p:txBody>
      </p:sp>
      <p:sp>
        <p:nvSpPr>
          <p:cNvPr id="7" name="Text 5"/>
          <p:cNvSpPr/>
          <p:nvPr/>
        </p:nvSpPr>
        <p:spPr>
          <a:xfrm>
            <a:off x="7662982" y="4588193"/>
            <a:ext cx="6117788" cy="725805"/>
          </a:xfrm>
          <a:prstGeom prst="rect">
            <a:avLst/>
          </a:prstGeom>
          <a:noFill/>
          <a:ln/>
        </p:spPr>
        <p:txBody>
          <a:bodyPr wrap="square" lIns="0" tIns="0" rIns="0" bIns="0" rtlCol="0" anchor="t"/>
          <a:lstStyle/>
          <a:p>
            <a:pPr algn="l" indent="0" marL="0">
              <a:lnSpc>
                <a:spcPts val="2850"/>
              </a:lnSpc>
              <a:buNone/>
            </a:pPr>
            <a:r>
              <a:rPr lang="en-US" sz="1750" dirty="0">
                <a:solidFill>
                  <a:srgbClr val="FFFFFF"/>
                </a:solidFill>
                <a:latin typeface="Inter" pitchFamily="34" charset="0"/>
                <a:ea typeface="Inter" pitchFamily="34" charset="-122"/>
                <a:cs typeface="Inter" pitchFamily="34" charset="-120"/>
              </a:rPr>
              <a:t>Der Polier sieht abends nicht 14 unfertige Rapporte, sondern 14 fertige Rapporte mit drei Klärungsfragen.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098232"/>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6 — Nachträge, die nicht vergessen gehen.</a:t>
            </a:r>
            <a:endParaRPr lang="en-US" sz="4450" dirty="0"/>
          </a:p>
        </p:txBody>
      </p:sp>
      <p:sp>
        <p:nvSpPr>
          <p:cNvPr id="3" name="Text 1"/>
          <p:cNvSpPr/>
          <p:nvPr/>
        </p:nvSpPr>
        <p:spPr>
          <a:xfrm>
            <a:off x="793790" y="296941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Auf der Baustelle wird gesprochen: "Können Sie das auch noch?"</a:t>
            </a:r>
            <a:endParaRPr lang="en-US" sz="1750" dirty="0"/>
          </a:p>
        </p:txBody>
      </p:sp>
      <p:sp>
        <p:nvSpPr>
          <p:cNvPr id="4" name="Text 2"/>
          <p:cNvSpPr/>
          <p:nvPr/>
        </p:nvSpPr>
        <p:spPr>
          <a:xfrm>
            <a:off x="793790" y="3587472"/>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Der Monteur sagt ja, baut es ein, vergisst es zu rapportieren.</a:t>
            </a:r>
            <a:endParaRPr lang="en-US" sz="1750" dirty="0"/>
          </a:p>
        </p:txBody>
      </p:sp>
      <p:sp>
        <p:nvSpPr>
          <p:cNvPr id="5" name="Text 3"/>
          <p:cNvSpPr/>
          <p:nvPr/>
        </p:nvSpPr>
        <p:spPr>
          <a:xfrm>
            <a:off x="793790" y="4205526"/>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Drei Wochen später kommt die Schlussrechnung — ohne den Nachtrag. Marge weg.</a:t>
            </a:r>
            <a:endParaRPr lang="en-US" sz="1750" dirty="0"/>
          </a:p>
        </p:txBody>
      </p:sp>
      <p:sp>
        <p:nvSpPr>
          <p:cNvPr id="6" name="Text 4"/>
          <p:cNvSpPr/>
          <p:nvPr/>
        </p:nvSpPr>
        <p:spPr>
          <a:xfrm>
            <a:off x="793790" y="4823579"/>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hört bei Sprachrapporten auf Stichworte ("zusätzlich", "auch noch", "Bauherr wollte spontan") und legt automatisch einen Nachtragsentwurf an.</a:t>
            </a:r>
            <a:endParaRPr lang="en-US" sz="1750" dirty="0"/>
          </a:p>
        </p:txBody>
      </p:sp>
      <p:sp>
        <p:nvSpPr>
          <p:cNvPr id="7" name="Shape 5"/>
          <p:cNvSpPr/>
          <p:nvPr/>
        </p:nvSpPr>
        <p:spPr>
          <a:xfrm>
            <a:off x="793790" y="5804535"/>
            <a:ext cx="13042821" cy="1326713"/>
          </a:xfrm>
          <a:prstGeom prst="roundRect">
            <a:avLst>
              <a:gd name="adj" fmla="val 7181"/>
            </a:avLst>
          </a:prstGeom>
          <a:solidFill>
            <a:srgbClr val="FCF2B5"/>
          </a:solidFill>
          <a:ln/>
        </p:spPr>
      </p:sp>
      <p:pic>
        <p:nvPicPr>
          <p:cNvPr id="8" name="Image 0" descr="preencoded.png">    </p:cNvPr>
          <p:cNvPicPr>
            <a:picLocks noChangeAspect="1"/>
          </p:cNvPicPr>
          <p:nvPr/>
        </p:nvPicPr>
        <p:blipFill>
          <a:blip r:embed="rId1"/>
          <a:stretch>
            <a:fillRect/>
          </a:stretch>
        </p:blipFill>
        <p:spPr>
          <a:xfrm>
            <a:off x="1020604" y="6148626"/>
            <a:ext cx="283488" cy="226814"/>
          </a:xfrm>
          <a:prstGeom prst="rect">
            <a:avLst/>
          </a:prstGeom>
        </p:spPr>
      </p:pic>
      <p:sp>
        <p:nvSpPr>
          <p:cNvPr id="9" name="Text 6"/>
          <p:cNvSpPr/>
          <p:nvPr/>
        </p:nvSpPr>
        <p:spPr>
          <a:xfrm>
            <a:off x="1530906" y="6088023"/>
            <a:ext cx="12078891" cy="725805"/>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Bei einem typischen SHK-Betrieb mit 25 Mitarbeitenden sind das zwischen CHF 3'000 und CHF 8'000 pro Monat, die vorher unsichtbar verloren gegangen sind.</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74370"/>
            <a:ext cx="13042821" cy="1204913"/>
          </a:xfrm>
          <a:prstGeom prst="rect">
            <a:avLst/>
          </a:prstGeom>
          <a:noFill/>
          <a:ln/>
        </p:spPr>
        <p:txBody>
          <a:bodyPr wrap="square" lIns="0" tIns="0" rIns="0" bIns="0" rtlCol="0" anchor="t"/>
          <a:lstStyle/>
          <a:p>
            <a:pPr algn="l" indent="0" marL="0">
              <a:lnSpc>
                <a:spcPts val="4700"/>
              </a:lnSpc>
              <a:buNone/>
            </a:pPr>
            <a:r>
              <a:rPr lang="en-US" sz="3750" b="1" dirty="0">
                <a:solidFill>
                  <a:srgbClr val="000000"/>
                </a:solidFill>
                <a:latin typeface="Inter Bold" pitchFamily="34" charset="0"/>
                <a:ea typeface="Inter Bold" pitchFamily="34" charset="-122"/>
                <a:cs typeface="Inter Bold" pitchFamily="34" charset="-120"/>
              </a:rPr>
              <a:t>Mini-Fallstudie: Sanitär-/Heizungsbetrieb, 18 Mitarbeitende, Region Basel.</a:t>
            </a:r>
            <a:endParaRPr lang="en-US" sz="3750" dirty="0"/>
          </a:p>
        </p:txBody>
      </p:sp>
      <p:sp>
        <p:nvSpPr>
          <p:cNvPr id="3" name="Text 1"/>
          <p:cNvSpPr/>
          <p:nvPr/>
        </p:nvSpPr>
        <p:spPr>
          <a:xfrm>
            <a:off x="793790" y="2288858"/>
            <a:ext cx="3289221" cy="301228"/>
          </a:xfrm>
          <a:prstGeom prst="rect">
            <a:avLst/>
          </a:prstGeom>
          <a:noFill/>
          <a:ln/>
        </p:spPr>
        <p:txBody>
          <a:bodyPr wrap="none" lIns="0" tIns="0" rIns="0" bIns="0" rtlCol="0" anchor="t"/>
          <a:lstStyle/>
          <a:p>
            <a:pPr algn="l" indent="0" marL="0">
              <a:lnSpc>
                <a:spcPts val="2350"/>
              </a:lnSpc>
              <a:buNone/>
            </a:pPr>
            <a:r>
              <a:rPr lang="en-US" sz="1850" b="1" dirty="0">
                <a:solidFill>
                  <a:srgbClr val="000000"/>
                </a:solidFill>
                <a:latin typeface="Inter Bold" pitchFamily="34" charset="0"/>
                <a:ea typeface="Inter Bold" pitchFamily="34" charset="-122"/>
                <a:cs typeface="Inter Bold" pitchFamily="34" charset="-120"/>
              </a:rPr>
              <a:t>Ausgangslage vor dem Pilot</a:t>
            </a:r>
            <a:endParaRPr lang="en-US" sz="1850" dirty="0"/>
          </a:p>
        </p:txBody>
      </p:sp>
      <p:sp>
        <p:nvSpPr>
          <p:cNvPr id="4" name="Text 2"/>
          <p:cNvSpPr/>
          <p:nvPr/>
        </p:nvSpPr>
        <p:spPr>
          <a:xfrm>
            <a:off x="793790" y="2753916"/>
            <a:ext cx="6286262" cy="2225993"/>
          </a:xfrm>
          <a:prstGeom prst="rect">
            <a:avLst/>
          </a:prstGeom>
          <a:noFill/>
          <a:ln/>
        </p:spPr>
        <p:txBody>
          <a:bodyPr wrap="square" lIns="0" tIns="0" rIns="0" bIns="0" rtlCol="0" anchor="t"/>
          <a:lstStyle/>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Inhaber nimmt morgens zwischen 6:30 und 8:30 fast jeden Anruf selbst an</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Sekretariat 80 %, Hauptlast bei einer Person, Krankheitstage = Chaos</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Offerten dauern im Schnitt 6 Werktage</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Geschätzte Conversion bei Neukundenanfragen: 35 %</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Erste Reaktionszeit bei Mailanfragen: 11 Stunden Median</a:t>
            </a:r>
            <a:endParaRPr lang="en-US" sz="1500" dirty="0"/>
          </a:p>
        </p:txBody>
      </p:sp>
      <p:sp>
        <p:nvSpPr>
          <p:cNvPr id="5" name="Text 3"/>
          <p:cNvSpPr/>
          <p:nvPr/>
        </p:nvSpPr>
        <p:spPr>
          <a:xfrm>
            <a:off x="7557968" y="2288858"/>
            <a:ext cx="2436376" cy="301228"/>
          </a:xfrm>
          <a:prstGeom prst="rect">
            <a:avLst/>
          </a:prstGeom>
          <a:noFill/>
          <a:ln/>
        </p:spPr>
        <p:txBody>
          <a:bodyPr wrap="none" lIns="0" tIns="0" rIns="0" bIns="0" rtlCol="0" anchor="t"/>
          <a:lstStyle/>
          <a:p>
            <a:pPr algn="l" indent="0" marL="0">
              <a:lnSpc>
                <a:spcPts val="2350"/>
              </a:lnSpc>
              <a:buNone/>
            </a:pPr>
            <a:r>
              <a:rPr lang="en-US" sz="1850" b="1" dirty="0">
                <a:solidFill>
                  <a:srgbClr val="000000"/>
                </a:solidFill>
                <a:latin typeface="Inter Bold" pitchFamily="34" charset="0"/>
                <a:ea typeface="Inter Bold" pitchFamily="34" charset="-122"/>
                <a:cs typeface="Inter Bold" pitchFamily="34" charset="-120"/>
              </a:rPr>
              <a:t>Nach 8 Wochen Pilot</a:t>
            </a:r>
            <a:endParaRPr lang="en-US" sz="1850" dirty="0"/>
          </a:p>
        </p:txBody>
      </p:sp>
      <p:sp>
        <p:nvSpPr>
          <p:cNvPr id="6" name="Text 4"/>
          <p:cNvSpPr/>
          <p:nvPr/>
        </p:nvSpPr>
        <p:spPr>
          <a:xfrm>
            <a:off x="7557968" y="2753916"/>
            <a:ext cx="6286262" cy="2225993"/>
          </a:xfrm>
          <a:prstGeom prst="rect">
            <a:avLst/>
          </a:prstGeom>
          <a:noFill/>
          <a:ln/>
        </p:spPr>
        <p:txBody>
          <a:bodyPr wrap="square" lIns="0" tIns="0" rIns="0" bIns="0" rtlCol="0" anchor="t"/>
          <a:lstStyle/>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Anrufe morgens werden zu 92 % von Anna gehandhabt, der Inhaber sieht eine sortierte Liste um 9:15</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Sekretariat fühlt sich entlastet, übernimmt jetzt Verkaufsunterstützung</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Offerten gehen im Schnitt 28 Stunden nach dem Termin raus</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Conversion bei Neukundenanfragen: 51 %</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Erste Reaktionszeit bei Mailanfragen: 22 Minuten Median</a:t>
            </a:r>
            <a:endParaRPr lang="en-US" sz="1500" dirty="0"/>
          </a:p>
        </p:txBody>
      </p:sp>
      <p:sp>
        <p:nvSpPr>
          <p:cNvPr id="7" name="Text 5"/>
          <p:cNvSpPr/>
          <p:nvPr/>
        </p:nvSpPr>
        <p:spPr>
          <a:xfrm>
            <a:off x="793790" y="5282922"/>
            <a:ext cx="2947511" cy="301228"/>
          </a:xfrm>
          <a:prstGeom prst="rect">
            <a:avLst/>
          </a:prstGeom>
          <a:noFill/>
          <a:ln/>
        </p:spPr>
        <p:txBody>
          <a:bodyPr wrap="none" lIns="0" tIns="0" rIns="0" bIns="0" rtlCol="0" anchor="t"/>
          <a:lstStyle/>
          <a:p>
            <a:pPr algn="l" indent="0" marL="0">
              <a:lnSpc>
                <a:spcPts val="2350"/>
              </a:lnSpc>
              <a:buNone/>
            </a:pPr>
            <a:r>
              <a:rPr lang="en-US" sz="1850" b="1" dirty="0">
                <a:solidFill>
                  <a:srgbClr val="000000"/>
                </a:solidFill>
                <a:latin typeface="Inter Bold" pitchFamily="34" charset="0"/>
                <a:ea typeface="Inter Bold" pitchFamily="34" charset="-122"/>
                <a:cs typeface="Inter Bold" pitchFamily="34" charset="-120"/>
              </a:rPr>
              <a:t>Wirtschaftlich gemessen</a:t>
            </a:r>
            <a:endParaRPr lang="en-US" sz="1850" dirty="0"/>
          </a:p>
        </p:txBody>
      </p:sp>
      <p:sp>
        <p:nvSpPr>
          <p:cNvPr id="8" name="Text 6"/>
          <p:cNvSpPr/>
          <p:nvPr/>
        </p:nvSpPr>
        <p:spPr>
          <a:xfrm>
            <a:off x="793790" y="5829895"/>
            <a:ext cx="13042821" cy="970359"/>
          </a:xfrm>
          <a:prstGeom prst="rect">
            <a:avLst/>
          </a:prstGeom>
          <a:noFill/>
          <a:ln/>
        </p:spPr>
        <p:txBody>
          <a:bodyPr wrap="square" lIns="0" tIns="0" rIns="0" bIns="0" rtlCol="0" anchor="t"/>
          <a:lstStyle/>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+CHF 41'000 zusätzlicher Umsatz im Pilotzeitraum (8 Wochen) durch zuvor verlorene Anfragen</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Geschätzte Einsparung Bürokosten: CHF 3'200 pro Monat (Sekretariat muss nicht mehr aufgestockt werden)</a:t>
            </a:r>
            <a:endParaRPr lang="en-US" sz="1500" dirty="0"/>
          </a:p>
          <a:p>
            <a:pPr algn="l" marL="342900" indent="-342900">
              <a:lnSpc>
                <a:spcPts val="2200"/>
              </a:lnSpc>
              <a:buSzPct val="100000"/>
              <a:buChar char="•"/>
            </a:pPr>
            <a:r>
              <a:rPr lang="en-US" sz="1500" dirty="0">
                <a:solidFill>
                  <a:srgbClr val="272525"/>
                </a:solidFill>
                <a:latin typeface="Inter" pitchFamily="34" charset="0"/>
                <a:ea typeface="Inter" pitchFamily="34" charset="-122"/>
                <a:cs typeface="Inter" pitchFamily="34" charset="-120"/>
              </a:rPr>
              <a:t>Inhaber-Stunden im Büro: minus 11 pro Woche</a:t>
            </a:r>
            <a:endParaRPr lang="en-US" sz="1500" dirty="0"/>
          </a:p>
        </p:txBody>
      </p:sp>
      <p:sp>
        <p:nvSpPr>
          <p:cNvPr id="9" name="Text 7"/>
          <p:cNvSpPr/>
          <p:nvPr/>
        </p:nvSpPr>
        <p:spPr>
          <a:xfrm>
            <a:off x="793790" y="6984563"/>
            <a:ext cx="13042821" cy="570548"/>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Das sind reale Werte aus einem Pilotbetrieb in der Region. Wir nennen den Namen erst, wenn ein Pilot bei Ihnen läuft und Sie ein zweites, nicht-konkurrierendes Beispiel hören wollen.</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052989"/>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Was Sie sich konkret sparen — pro Quartal gerechnet.</a:t>
            </a:r>
            <a:endParaRPr lang="en-US" sz="4450" dirty="0"/>
          </a:p>
        </p:txBody>
      </p:sp>
      <p:sp>
        <p:nvSpPr>
          <p:cNvPr id="3" name="Text 1"/>
          <p:cNvSpPr/>
          <p:nvPr/>
        </p:nvSpPr>
        <p:spPr>
          <a:xfrm>
            <a:off x="793790" y="292417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Bei einem mittleren SHK- oder Elektrobetrieb mit 15 bis 25 Mitarbeitenden ist die Spanne der Einsparungen pro Quartal:</a:t>
            </a:r>
            <a:endParaRPr lang="en-US" sz="1750" dirty="0"/>
          </a:p>
        </p:txBody>
      </p:sp>
      <p:sp>
        <p:nvSpPr>
          <p:cNvPr id="4" name="Text 2"/>
          <p:cNvSpPr/>
          <p:nvPr/>
        </p:nvSpPr>
        <p:spPr>
          <a:xfrm>
            <a:off x="793790" y="3542228"/>
            <a:ext cx="13042821" cy="2052399"/>
          </a:xfrm>
          <a:prstGeom prst="rect">
            <a:avLst/>
          </a:prstGeom>
          <a:noFill/>
          <a:ln/>
        </p:spPr>
        <p:txBody>
          <a:bodyPr wrap="square" lIns="0" tIns="0" rIns="0" bIns="0" rtlCol="0" anchor="t"/>
          <a:lstStyle/>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70 bis 120 Stunden Geschäftsführungszeit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 zwischen CHF 14'000 und CHF 24'000 bei kalkuliertem GF-Stundensatz)</a:t>
            </a:r>
            <a:endParaRPr lang="en-US" sz="1750" dirty="0"/>
          </a:p>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CHF 8'000 bis 25'000 zusätzlicher Umsatz</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durch schnellere Erstreaktion und weniger Anfrageverlust</a:t>
            </a:r>
            <a:endParaRPr lang="en-US" sz="1750" dirty="0"/>
          </a:p>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CHF 4'000 bis 12'000 zurückgewonnene Marge</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durch saubere Nachträge und vollständige Rapportierung</a:t>
            </a:r>
            <a:endParaRPr lang="en-US" sz="1750" dirty="0"/>
          </a:p>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Eine vermiedene Sekretariatsaufstockung</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bei wachsendem Auftragsvolumen</a:t>
            </a:r>
            <a:endParaRPr lang="en-US" sz="1750" dirty="0"/>
          </a:p>
        </p:txBody>
      </p:sp>
      <p:sp>
        <p:nvSpPr>
          <p:cNvPr id="5" name="Shape 3"/>
          <p:cNvSpPr/>
          <p:nvPr/>
        </p:nvSpPr>
        <p:spPr>
          <a:xfrm>
            <a:off x="793790" y="5849779"/>
            <a:ext cx="13042821" cy="1326713"/>
          </a:xfrm>
          <a:prstGeom prst="roundRect">
            <a:avLst>
              <a:gd name="adj" fmla="val 7181"/>
            </a:avLst>
          </a:prstGeom>
          <a:solidFill>
            <a:srgbClr val="B6FCB8"/>
          </a:solidFill>
          <a:ln/>
        </p:spPr>
      </p:sp>
      <p:pic>
        <p:nvPicPr>
          <p:cNvPr id="6" name="Image 0" descr="preencoded.png">    </p:cNvPr>
          <p:cNvPicPr>
            <a:picLocks noChangeAspect="1"/>
          </p:cNvPicPr>
          <p:nvPr/>
        </p:nvPicPr>
        <p:blipFill>
          <a:blip r:embed="rId1"/>
          <a:stretch>
            <a:fillRect/>
          </a:stretch>
        </p:blipFill>
        <p:spPr>
          <a:xfrm>
            <a:off x="1020604" y="6193869"/>
            <a:ext cx="283488" cy="226814"/>
          </a:xfrm>
          <a:prstGeom prst="rect">
            <a:avLst/>
          </a:prstGeom>
        </p:spPr>
      </p:pic>
      <p:sp>
        <p:nvSpPr>
          <p:cNvPr id="7" name="Text 4"/>
          <p:cNvSpPr/>
          <p:nvPr/>
        </p:nvSpPr>
        <p:spPr>
          <a:xfrm>
            <a:off x="1530906" y="6133267"/>
            <a:ext cx="12078891" cy="725805"/>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In Summe: zwischen CHF 25'000 und CHF 60'000 pro Quartal — bei einer Lösung, die zwischen CHF 690 und CHF 1'800 pro Monat kostet.</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823317"/>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Datenschutz und Verträge — speziell bei Baustellen.</a:t>
            </a:r>
            <a:endParaRPr lang="en-US" sz="4450" dirty="0"/>
          </a:p>
        </p:txBody>
      </p:sp>
      <p:sp>
        <p:nvSpPr>
          <p:cNvPr id="3" name="Text 1"/>
          <p:cNvSpPr/>
          <p:nvPr/>
        </p:nvSpPr>
        <p:spPr>
          <a:xfrm>
            <a:off x="793790" y="2694503"/>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verstehen, dass auf Baustellen Daten von Architekten, Bauherrschaften und Subunternehmern gleichzeitig verarbeitet werden.</a:t>
            </a:r>
            <a:endParaRPr lang="en-US" sz="1750" dirty="0"/>
          </a:p>
        </p:txBody>
      </p:sp>
      <p:sp>
        <p:nvSpPr>
          <p:cNvPr id="4" name="Text 2"/>
          <p:cNvSpPr/>
          <p:nvPr/>
        </p:nvSpPr>
        <p:spPr>
          <a:xfrm>
            <a:off x="793790" y="367545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Konkret heisst das bei TPAI:</a:t>
            </a:r>
            <a:endParaRPr lang="en-US" sz="1750" dirty="0"/>
          </a:p>
        </p:txBody>
      </p:sp>
      <p:sp>
        <p:nvSpPr>
          <p:cNvPr id="5" name="Text 3"/>
          <p:cNvSpPr/>
          <p:nvPr/>
        </p:nvSpPr>
        <p:spPr>
          <a:xfrm>
            <a:off x="793790" y="4293513"/>
            <a:ext cx="13042821" cy="2494598"/>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Schweizer Hosting, revDSG-konform.</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Ein klarer Auftragsverarbeitungsvertrag, der auch für Generalunternehmer und Architekten unterschriftsreif ist.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Rollenbasierte Sichten: Der Polier sieht Baustellen-Vorgänge, nicht das Sekretariat. Der Verkauf sieht Offerten, nicht Lohndaten.</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Löschfristen, die zu Ihrem Aufbewahrungskonzept passen, nicht zu unseren AGB.</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Audit-Log für jede automatische Aktion: Wer hat was wann gemacht — die KI auch.</a:t>
            </a:r>
            <a:endParaRPr lang="en-US" sz="1750" dirty="0"/>
          </a:p>
        </p:txBody>
      </p:sp>
      <p:sp>
        <p:nvSpPr>
          <p:cNvPr id="6" name="Text 4"/>
          <p:cNvSpPr/>
          <p:nvPr/>
        </p:nvSpPr>
        <p:spPr>
          <a:xfrm>
            <a:off x="793790" y="7043261"/>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Wenn ein Bauherr fragt "Wer hat meine Daten?", können Sie es ihm beantworten — auf einer Seite A4.</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792599"/>
            <a:ext cx="7220783" cy="496133"/>
          </a:xfrm>
          <a:prstGeom prst="rect">
            <a:avLst/>
          </a:prstGeom>
          <a:noFill/>
          <a:ln/>
        </p:spPr>
        <p:txBody>
          <a:bodyPr wrap="none" lIns="0" tIns="0" rIns="0" bIns="0" rtlCol="0" anchor="t"/>
          <a:lstStyle/>
          <a:p>
            <a:pPr algn="l" indent="0" marL="0">
              <a:lnSpc>
                <a:spcPts val="3900"/>
              </a:lnSpc>
              <a:buNone/>
            </a:pPr>
            <a:r>
              <a:rPr lang="en-US" sz="3100" b="1" dirty="0">
                <a:solidFill>
                  <a:srgbClr val="000000"/>
                </a:solidFill>
                <a:latin typeface="Inter Bold" pitchFamily="34" charset="0"/>
                <a:ea typeface="Inter Bold" pitchFamily="34" charset="-122"/>
                <a:cs typeface="Inter Bold" pitchFamily="34" charset="-120"/>
              </a:rPr>
              <a:t>Pilot in 14 Tagen — Bau, Elektro, SHK.</a:t>
            </a:r>
            <a:endParaRPr lang="en-US" sz="3100" dirty="0"/>
          </a:p>
        </p:txBody>
      </p:sp>
      <p:pic>
        <p:nvPicPr>
          <p:cNvPr id="3" name="Image 0" descr="preencoded.png">    </p:cNvPr>
          <p:cNvPicPr>
            <a:picLocks noChangeAspect="1"/>
          </p:cNvPicPr>
          <p:nvPr/>
        </p:nvPicPr>
        <p:blipFill>
          <a:blip r:embed="rId1"/>
          <a:stretch>
            <a:fillRect/>
          </a:stretch>
        </p:blipFill>
        <p:spPr>
          <a:xfrm>
            <a:off x="2750225" y="1511022"/>
            <a:ext cx="9129951" cy="4004905"/>
          </a:xfrm>
          <a:prstGeom prst="rect">
            <a:avLst/>
          </a:prstGeom>
        </p:spPr>
      </p:pic>
      <p:sp>
        <p:nvSpPr>
          <p:cNvPr id="4" name="Text 1"/>
          <p:cNvSpPr/>
          <p:nvPr/>
        </p:nvSpPr>
        <p:spPr>
          <a:xfrm>
            <a:off x="5517103" y="4503068"/>
            <a:ext cx="1379874" cy="247068"/>
          </a:xfrm>
          <a:prstGeom prst="rect">
            <a:avLst/>
          </a:prstGeom>
          <a:noFill/>
          <a:ln/>
        </p:spPr>
        <p:txBody>
          <a:bodyPr wrap="none" lIns="0" tIns="0" rIns="0" bIns="0" rtlCol="0" anchor="t"/>
          <a:lstStyle/>
          <a:p>
            <a:pPr algn="ctr" indent="0" marL="0">
              <a:lnSpc>
                <a:spcPts val="1900"/>
              </a:lnSpc>
              <a:buNone/>
            </a:pPr>
            <a:r>
              <a:rPr lang="en-US" sz="1550" b="1" dirty="0">
                <a:solidFill>
                  <a:srgbClr val="000000"/>
                </a:solidFill>
                <a:latin typeface="Inter Bold" pitchFamily="34" charset="0"/>
                <a:ea typeface="Inter Bold" pitchFamily="34" charset="-122"/>
                <a:cs typeface="Inter Bold" pitchFamily="34" charset="-120"/>
              </a:rPr>
              <a:t>Tag 2–5</a:t>
            </a:r>
            <a:endParaRPr lang="en-US" sz="1550" dirty="0"/>
          </a:p>
        </p:txBody>
      </p:sp>
      <p:sp>
        <p:nvSpPr>
          <p:cNvPr id="5" name="Text 2"/>
          <p:cNvSpPr/>
          <p:nvPr/>
        </p:nvSpPr>
        <p:spPr>
          <a:xfrm>
            <a:off x="5517103" y="4820413"/>
            <a:ext cx="1379874" cy="336013"/>
          </a:xfrm>
          <a:prstGeom prst="rect">
            <a:avLst/>
          </a:prstGeom>
          <a:noFill/>
          <a:ln/>
        </p:spPr>
        <p:txBody>
          <a:bodyPr wrap="square" lIns="0" tIns="0" rIns="0" bIns="0" rtlCol="0" anchor="t"/>
          <a:lstStyle/>
          <a:p>
            <a:pPr algn="ctr" indent="0" marL="0">
              <a:lnSpc>
                <a:spcPts val="1300"/>
              </a:lnSpc>
              <a:buNone/>
            </a:pPr>
            <a:r>
              <a:rPr lang="en-US" sz="1200" dirty="0">
                <a:solidFill>
                  <a:srgbClr val="272525"/>
                </a:solidFill>
                <a:latin typeface="Inter" pitchFamily="34" charset="0"/>
                <a:ea typeface="Inter" pitchFamily="34" charset="-122"/>
                <a:cs typeface="Inter" pitchFamily="34" charset="-120"/>
              </a:rPr>
              <a:t>Aufbau von Anna mit Regeln</a:t>
            </a:r>
            <a:endParaRPr lang="en-US" sz="1200" dirty="0"/>
          </a:p>
        </p:txBody>
      </p:sp>
      <p:sp>
        <p:nvSpPr>
          <p:cNvPr id="6" name="Text 3"/>
          <p:cNvSpPr/>
          <p:nvPr/>
        </p:nvSpPr>
        <p:spPr>
          <a:xfrm>
            <a:off x="9900636" y="4503068"/>
            <a:ext cx="1379874" cy="247068"/>
          </a:xfrm>
          <a:prstGeom prst="rect">
            <a:avLst/>
          </a:prstGeom>
          <a:noFill/>
          <a:ln/>
        </p:spPr>
        <p:txBody>
          <a:bodyPr wrap="none" lIns="0" tIns="0" rIns="0" bIns="0" rtlCol="0" anchor="t"/>
          <a:lstStyle/>
          <a:p>
            <a:pPr algn="ctr" indent="0" marL="0">
              <a:lnSpc>
                <a:spcPts val="1900"/>
              </a:lnSpc>
              <a:buNone/>
            </a:pPr>
            <a:r>
              <a:rPr lang="en-US" sz="1550" b="1" dirty="0">
                <a:solidFill>
                  <a:srgbClr val="000000"/>
                </a:solidFill>
                <a:latin typeface="Inter Bold" pitchFamily="34" charset="0"/>
                <a:ea typeface="Inter Bold" pitchFamily="34" charset="-122"/>
                <a:cs typeface="Inter Bold" pitchFamily="34" charset="-120"/>
              </a:rPr>
              <a:t>Tag 7–14</a:t>
            </a:r>
            <a:endParaRPr lang="en-US" sz="1550" dirty="0"/>
          </a:p>
        </p:txBody>
      </p:sp>
      <p:sp>
        <p:nvSpPr>
          <p:cNvPr id="7" name="Text 4"/>
          <p:cNvSpPr/>
          <p:nvPr/>
        </p:nvSpPr>
        <p:spPr>
          <a:xfrm>
            <a:off x="9900636" y="4820413"/>
            <a:ext cx="1379874" cy="336013"/>
          </a:xfrm>
          <a:prstGeom prst="rect">
            <a:avLst/>
          </a:prstGeom>
          <a:noFill/>
          <a:ln/>
        </p:spPr>
        <p:txBody>
          <a:bodyPr wrap="square" lIns="0" tIns="0" rIns="0" bIns="0" rtlCol="0" anchor="t"/>
          <a:lstStyle/>
          <a:p>
            <a:pPr algn="ctr" indent="0" marL="0">
              <a:lnSpc>
                <a:spcPts val="1300"/>
              </a:lnSpc>
              <a:buNone/>
            </a:pPr>
            <a:r>
              <a:rPr lang="en-US" sz="1200" dirty="0">
                <a:solidFill>
                  <a:srgbClr val="272525"/>
                </a:solidFill>
                <a:latin typeface="Inter" pitchFamily="34" charset="0"/>
                <a:ea typeface="Inter" pitchFamily="34" charset="-122"/>
                <a:cs typeface="Inter" pitchFamily="34" charset="-120"/>
              </a:rPr>
              <a:t>Tagesreviews und Bilanz</a:t>
            </a:r>
            <a:endParaRPr lang="en-US" sz="1200" dirty="0"/>
          </a:p>
        </p:txBody>
      </p:sp>
      <p:sp>
        <p:nvSpPr>
          <p:cNvPr id="8" name="Text 5"/>
          <p:cNvSpPr/>
          <p:nvPr/>
        </p:nvSpPr>
        <p:spPr>
          <a:xfrm>
            <a:off x="3373652" y="1870972"/>
            <a:ext cx="1379874" cy="247068"/>
          </a:xfrm>
          <a:prstGeom prst="rect">
            <a:avLst/>
          </a:prstGeom>
          <a:noFill/>
          <a:ln/>
        </p:spPr>
        <p:txBody>
          <a:bodyPr wrap="none" lIns="0" tIns="0" rIns="0" bIns="0" rtlCol="0" anchor="t"/>
          <a:lstStyle/>
          <a:p>
            <a:pPr algn="ctr" indent="0" marL="0">
              <a:lnSpc>
                <a:spcPts val="1900"/>
              </a:lnSpc>
              <a:buNone/>
            </a:pPr>
            <a:r>
              <a:rPr lang="en-US" sz="1550" b="1" dirty="0">
                <a:solidFill>
                  <a:srgbClr val="000000"/>
                </a:solidFill>
                <a:latin typeface="Inter Bold" pitchFamily="34" charset="0"/>
                <a:ea typeface="Inter Bold" pitchFamily="34" charset="-122"/>
                <a:cs typeface="Inter Bold" pitchFamily="34" charset="-120"/>
              </a:rPr>
              <a:t>Tag 1</a:t>
            </a:r>
            <a:endParaRPr lang="en-US" sz="1550" dirty="0"/>
          </a:p>
        </p:txBody>
      </p:sp>
      <p:sp>
        <p:nvSpPr>
          <p:cNvPr id="9" name="Text 6"/>
          <p:cNvSpPr/>
          <p:nvPr/>
        </p:nvSpPr>
        <p:spPr>
          <a:xfrm>
            <a:off x="3373652" y="2188317"/>
            <a:ext cx="1379874" cy="336012"/>
          </a:xfrm>
          <a:prstGeom prst="rect">
            <a:avLst/>
          </a:prstGeom>
          <a:noFill/>
          <a:ln/>
        </p:spPr>
        <p:txBody>
          <a:bodyPr wrap="square" lIns="0" tIns="0" rIns="0" bIns="0" rtlCol="0" anchor="t"/>
          <a:lstStyle/>
          <a:p>
            <a:pPr algn="ctr" indent="0" marL="0">
              <a:lnSpc>
                <a:spcPts val="1300"/>
              </a:lnSpc>
              <a:buNone/>
            </a:pPr>
            <a:r>
              <a:rPr lang="en-US" sz="1200" dirty="0">
                <a:solidFill>
                  <a:srgbClr val="272525"/>
                </a:solidFill>
                <a:latin typeface="Inter" pitchFamily="34" charset="0"/>
                <a:ea typeface="Inter" pitchFamily="34" charset="-122"/>
                <a:cs typeface="Inter" pitchFamily="34" charset="-120"/>
              </a:rPr>
              <a:t>Vor-Ort-Analyse, 90 Minuten</a:t>
            </a:r>
            <a:endParaRPr lang="en-US" sz="1200" dirty="0"/>
          </a:p>
        </p:txBody>
      </p:sp>
      <p:sp>
        <p:nvSpPr>
          <p:cNvPr id="10" name="Text 7"/>
          <p:cNvSpPr/>
          <p:nvPr/>
        </p:nvSpPr>
        <p:spPr>
          <a:xfrm>
            <a:off x="7739615" y="1870972"/>
            <a:ext cx="1379874" cy="247068"/>
          </a:xfrm>
          <a:prstGeom prst="rect">
            <a:avLst/>
          </a:prstGeom>
          <a:noFill/>
          <a:ln/>
        </p:spPr>
        <p:txBody>
          <a:bodyPr wrap="none" lIns="0" tIns="0" rIns="0" bIns="0" rtlCol="0" anchor="t"/>
          <a:lstStyle/>
          <a:p>
            <a:pPr algn="ctr" indent="0" marL="0">
              <a:lnSpc>
                <a:spcPts val="1900"/>
              </a:lnSpc>
              <a:buNone/>
            </a:pPr>
            <a:r>
              <a:rPr lang="en-US" sz="1550" b="1" dirty="0">
                <a:solidFill>
                  <a:srgbClr val="000000"/>
                </a:solidFill>
                <a:latin typeface="Inter Bold" pitchFamily="34" charset="0"/>
                <a:ea typeface="Inter Bold" pitchFamily="34" charset="-122"/>
                <a:cs typeface="Inter Bold" pitchFamily="34" charset="-120"/>
              </a:rPr>
              <a:t>Tag 6</a:t>
            </a:r>
            <a:endParaRPr lang="en-US" sz="1550" dirty="0"/>
          </a:p>
        </p:txBody>
      </p:sp>
      <p:sp>
        <p:nvSpPr>
          <p:cNvPr id="11" name="Text 8"/>
          <p:cNvSpPr/>
          <p:nvPr/>
        </p:nvSpPr>
        <p:spPr>
          <a:xfrm>
            <a:off x="7739615" y="2188317"/>
            <a:ext cx="1379874" cy="336012"/>
          </a:xfrm>
          <a:prstGeom prst="rect">
            <a:avLst/>
          </a:prstGeom>
          <a:noFill/>
          <a:ln/>
        </p:spPr>
        <p:txBody>
          <a:bodyPr wrap="square" lIns="0" tIns="0" rIns="0" bIns="0" rtlCol="0" anchor="t"/>
          <a:lstStyle/>
          <a:p>
            <a:pPr algn="ctr" indent="0" marL="0">
              <a:lnSpc>
                <a:spcPts val="1300"/>
              </a:lnSpc>
              <a:buNone/>
            </a:pPr>
            <a:r>
              <a:rPr lang="en-US" sz="1200" dirty="0">
                <a:solidFill>
                  <a:srgbClr val="272525"/>
                </a:solidFill>
                <a:latin typeface="Inter" pitchFamily="34" charset="0"/>
                <a:ea typeface="Inter" pitchFamily="34" charset="-122"/>
                <a:cs typeface="Inter" pitchFamily="34" charset="-120"/>
              </a:rPr>
              <a:t>Live-Schaltung parallel</a:t>
            </a:r>
            <a:endParaRPr lang="en-US" sz="1200" dirty="0"/>
          </a:p>
        </p:txBody>
      </p:sp>
      <p:sp>
        <p:nvSpPr>
          <p:cNvPr id="12" name="Text 9"/>
          <p:cNvSpPr/>
          <p:nvPr/>
        </p:nvSpPr>
        <p:spPr>
          <a:xfrm>
            <a:off x="793790" y="5640943"/>
            <a:ext cx="13042821" cy="431959"/>
          </a:xfrm>
          <a:prstGeom prst="rect">
            <a:avLst/>
          </a:prstGeom>
          <a:noFill/>
          <a:ln/>
        </p:spPr>
        <p:txBody>
          <a:bodyPr wrap="square" lIns="0" tIns="0" rIns="0" bIns="0" rtlCol="0" anchor="t"/>
          <a:lstStyle/>
          <a:p>
            <a:pPr algn="l" indent="0" marL="0">
              <a:lnSpc>
                <a:spcPts val="1700"/>
              </a:lnSpc>
              <a:buNone/>
            </a:pPr>
            <a:r>
              <a:rPr lang="en-US" sz="1250" b="1" dirty="0">
                <a:solidFill>
                  <a:srgbClr val="272525"/>
                </a:solidFill>
                <a:latin typeface="Inter" pitchFamily="34" charset="0"/>
                <a:ea typeface="Inter" pitchFamily="34" charset="-122"/>
                <a:cs typeface="Inter" pitchFamily="34" charset="-120"/>
              </a:rPr>
              <a:t>Tag 1 (vor Ort, 90 Minuten):</a:t>
            </a:r>
            <a:pPr algn="l" indent="0" marL="0">
              <a:lnSpc>
                <a:spcPts val="1700"/>
              </a:lnSpc>
              <a:buNone/>
            </a:pPr>
            <a:r>
              <a:rPr lang="en-US" sz="1250" dirty="0">
                <a:solidFill>
                  <a:srgbClr val="272525"/>
                </a:solidFill>
                <a:latin typeface="Inter" pitchFamily="34" charset="0"/>
                <a:ea typeface="Inter" pitchFamily="34" charset="-122"/>
                <a:cs typeface="Inter" pitchFamily="34" charset="-120"/>
              </a:rPr>
              <a:t> Wir hören Ihrem Disponenten zu. Wir hören Ihrem Sekretariat zu. Wir schauen Ihre Auftragsdurchläufe an. Wir versprechen nichts, was wir nicht zeigen können.</a:t>
            </a:r>
            <a:endParaRPr lang="en-US" sz="1250" dirty="0"/>
          </a:p>
        </p:txBody>
      </p:sp>
      <p:sp>
        <p:nvSpPr>
          <p:cNvPr id="13" name="Text 10"/>
          <p:cNvSpPr/>
          <p:nvPr/>
        </p:nvSpPr>
        <p:spPr>
          <a:xfrm>
            <a:off x="793790" y="6197918"/>
            <a:ext cx="13042821" cy="215979"/>
          </a:xfrm>
          <a:prstGeom prst="rect">
            <a:avLst/>
          </a:prstGeom>
          <a:noFill/>
          <a:ln/>
        </p:spPr>
        <p:txBody>
          <a:bodyPr wrap="none" lIns="0" tIns="0" rIns="0" bIns="0" rtlCol="0" anchor="t"/>
          <a:lstStyle/>
          <a:p>
            <a:pPr algn="l" indent="0" marL="0">
              <a:lnSpc>
                <a:spcPts val="1700"/>
              </a:lnSpc>
              <a:buNone/>
            </a:pPr>
            <a:r>
              <a:rPr lang="en-US" sz="1250" b="1" dirty="0">
                <a:solidFill>
                  <a:srgbClr val="272525"/>
                </a:solidFill>
                <a:latin typeface="Inter" pitchFamily="34" charset="0"/>
                <a:ea typeface="Inter" pitchFamily="34" charset="-122"/>
                <a:cs typeface="Inter" pitchFamily="34" charset="-120"/>
              </a:rPr>
              <a:t>Tag 2 bis 5:</a:t>
            </a:r>
            <a:pPr algn="l" indent="0" marL="0">
              <a:lnSpc>
                <a:spcPts val="1700"/>
              </a:lnSpc>
              <a:buNone/>
            </a:pPr>
            <a:r>
              <a:rPr lang="en-US" sz="1250" dirty="0">
                <a:solidFill>
                  <a:srgbClr val="272525"/>
                </a:solidFill>
                <a:latin typeface="Inter" pitchFamily="34" charset="0"/>
                <a:ea typeface="Inter" pitchFamily="34" charset="-122"/>
                <a:cs typeface="Inter" pitchFamily="34" charset="-120"/>
              </a:rPr>
              <a:t> Wir bauen Anna mit Ihrer Begrüssung, Ihren Notfallregeln, Ihrer Pikettlogik, Ihren Standardterminfenstern.</a:t>
            </a:r>
            <a:endParaRPr lang="en-US" sz="1250" dirty="0"/>
          </a:p>
        </p:txBody>
      </p:sp>
      <p:sp>
        <p:nvSpPr>
          <p:cNvPr id="14" name="Text 11"/>
          <p:cNvSpPr/>
          <p:nvPr/>
        </p:nvSpPr>
        <p:spPr>
          <a:xfrm>
            <a:off x="793790" y="6538913"/>
            <a:ext cx="13042821" cy="215979"/>
          </a:xfrm>
          <a:prstGeom prst="rect">
            <a:avLst/>
          </a:prstGeom>
          <a:noFill/>
          <a:ln/>
        </p:spPr>
        <p:txBody>
          <a:bodyPr wrap="none" lIns="0" tIns="0" rIns="0" bIns="0" rtlCol="0" anchor="t"/>
          <a:lstStyle/>
          <a:p>
            <a:pPr algn="l" indent="0" marL="0">
              <a:lnSpc>
                <a:spcPts val="1700"/>
              </a:lnSpc>
              <a:buNone/>
            </a:pPr>
            <a:r>
              <a:rPr lang="en-US" sz="1250" b="1" dirty="0">
                <a:solidFill>
                  <a:srgbClr val="272525"/>
                </a:solidFill>
                <a:latin typeface="Inter" pitchFamily="34" charset="0"/>
                <a:ea typeface="Inter" pitchFamily="34" charset="-122"/>
                <a:cs typeface="Inter" pitchFamily="34" charset="-120"/>
              </a:rPr>
              <a:t>Tag 6:</a:t>
            </a:r>
            <a:pPr algn="l" indent="0" marL="0">
              <a:lnSpc>
                <a:spcPts val="1700"/>
              </a:lnSpc>
              <a:buNone/>
            </a:pPr>
            <a:r>
              <a:rPr lang="en-US" sz="1250" dirty="0">
                <a:solidFill>
                  <a:srgbClr val="272525"/>
                </a:solidFill>
                <a:latin typeface="Inter" pitchFamily="34" charset="0"/>
                <a:ea typeface="Inter" pitchFamily="34" charset="-122"/>
                <a:cs typeface="Inter" pitchFamily="34" charset="-120"/>
              </a:rPr>
              <a:t> Live-Schaltung, parallel zum bestehenden Telefon. Sie wählen Ende der Woche, ob umgeleitet wird oder nicht.</a:t>
            </a:r>
            <a:endParaRPr lang="en-US" sz="1250" dirty="0"/>
          </a:p>
        </p:txBody>
      </p:sp>
      <p:sp>
        <p:nvSpPr>
          <p:cNvPr id="15" name="Text 12"/>
          <p:cNvSpPr/>
          <p:nvPr/>
        </p:nvSpPr>
        <p:spPr>
          <a:xfrm>
            <a:off x="793790" y="6879908"/>
            <a:ext cx="13042821" cy="215979"/>
          </a:xfrm>
          <a:prstGeom prst="rect">
            <a:avLst/>
          </a:prstGeom>
          <a:noFill/>
          <a:ln/>
        </p:spPr>
        <p:txBody>
          <a:bodyPr wrap="none" lIns="0" tIns="0" rIns="0" bIns="0" rtlCol="0" anchor="t"/>
          <a:lstStyle/>
          <a:p>
            <a:pPr algn="l" indent="0" marL="0">
              <a:lnSpc>
                <a:spcPts val="1700"/>
              </a:lnSpc>
              <a:buNone/>
            </a:pPr>
            <a:r>
              <a:rPr lang="en-US" sz="1250" b="1" dirty="0">
                <a:solidFill>
                  <a:srgbClr val="272525"/>
                </a:solidFill>
                <a:latin typeface="Inter" pitchFamily="34" charset="0"/>
                <a:ea typeface="Inter" pitchFamily="34" charset="-122"/>
                <a:cs typeface="Inter" pitchFamily="34" charset="-120"/>
              </a:rPr>
              <a:t>Tag 7 bis 13:</a:t>
            </a:r>
            <a:pPr algn="l" indent="0" marL="0">
              <a:lnSpc>
                <a:spcPts val="1700"/>
              </a:lnSpc>
              <a:buNone/>
            </a:pPr>
            <a:r>
              <a:rPr lang="en-US" sz="1250" dirty="0">
                <a:solidFill>
                  <a:srgbClr val="272525"/>
                </a:solidFill>
                <a:latin typeface="Inter" pitchFamily="34" charset="0"/>
                <a:ea typeface="Inter" pitchFamily="34" charset="-122"/>
                <a:cs typeface="Inter" pitchFamily="34" charset="-120"/>
              </a:rPr>
              <a:t> Tagesreviews. Was hat Anna falsch klassifiziert? Was war richtig? Anpassungen werden über Nacht eingebaut.</a:t>
            </a:r>
            <a:endParaRPr lang="en-US" sz="1250" dirty="0"/>
          </a:p>
        </p:txBody>
      </p:sp>
      <p:sp>
        <p:nvSpPr>
          <p:cNvPr id="16" name="Text 13"/>
          <p:cNvSpPr/>
          <p:nvPr/>
        </p:nvSpPr>
        <p:spPr>
          <a:xfrm>
            <a:off x="793790" y="7220903"/>
            <a:ext cx="13042821" cy="215979"/>
          </a:xfrm>
          <a:prstGeom prst="rect">
            <a:avLst/>
          </a:prstGeom>
          <a:noFill/>
          <a:ln/>
        </p:spPr>
        <p:txBody>
          <a:bodyPr wrap="none" lIns="0" tIns="0" rIns="0" bIns="0" rtlCol="0" anchor="t"/>
          <a:lstStyle/>
          <a:p>
            <a:pPr algn="l" indent="0" marL="0">
              <a:lnSpc>
                <a:spcPts val="1700"/>
              </a:lnSpc>
              <a:buNone/>
            </a:pPr>
            <a:r>
              <a:rPr lang="en-US" sz="1250" b="1" dirty="0">
                <a:solidFill>
                  <a:srgbClr val="272525"/>
                </a:solidFill>
                <a:latin typeface="Inter" pitchFamily="34" charset="0"/>
                <a:ea typeface="Inter" pitchFamily="34" charset="-122"/>
                <a:cs typeface="Inter" pitchFamily="34" charset="-120"/>
              </a:rPr>
              <a:t>Tag 14:</a:t>
            </a:r>
            <a:pPr algn="l" indent="0" marL="0">
              <a:lnSpc>
                <a:spcPts val="1700"/>
              </a:lnSpc>
              <a:buNone/>
            </a:pPr>
            <a:r>
              <a:rPr lang="en-US" sz="1250" dirty="0">
                <a:solidFill>
                  <a:srgbClr val="272525"/>
                </a:solidFill>
                <a:latin typeface="Inter" pitchFamily="34" charset="0"/>
                <a:ea typeface="Inter" pitchFamily="34" charset="-122"/>
                <a:cs typeface="Inter" pitchFamily="34" charset="-120"/>
              </a:rPr>
              <a:t> Bilanz. Wir zeigen Ihnen Zahlen, nicht Slides. Sie entscheiden frei.</a:t>
            </a:r>
            <a:endParaRPr lang="en-US" sz="1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695801"/>
            <a:ext cx="9928503"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Drei Einwände, ehrlich beantwortet.</a:t>
            </a:r>
            <a:endParaRPr lang="en-US" sz="4450" dirty="0"/>
          </a:p>
        </p:txBody>
      </p:sp>
      <p:sp>
        <p:nvSpPr>
          <p:cNvPr id="3" name="Text 1"/>
          <p:cNvSpPr/>
          <p:nvPr/>
        </p:nvSpPr>
        <p:spPr>
          <a:xfrm>
            <a:off x="793790" y="1858208"/>
            <a:ext cx="13042821" cy="362903"/>
          </a:xfrm>
          <a:prstGeom prst="rect">
            <a:avLst/>
          </a:prstGeom>
          <a:noFill/>
          <a:ln/>
        </p:spPr>
        <p:txBody>
          <a:bodyPr wrap="none" lIns="0" tIns="0" rIns="0" bIns="0" rtlCol="0" anchor="t"/>
          <a:lstStyle/>
          <a:p>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"Unsere Aufträge sind zu individuell für KI."</a:t>
            </a:r>
            <a:endParaRPr lang="en-US" sz="1750" dirty="0"/>
          </a:p>
        </p:txBody>
      </p:sp>
      <p:sp>
        <p:nvSpPr>
          <p:cNvPr id="4" name="Text 2"/>
          <p:cNvSpPr/>
          <p:nvPr/>
        </p:nvSpPr>
        <p:spPr>
          <a:xfrm>
            <a:off x="793790" y="247626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Stimmt — und genau deshalb automatisieren wir nicht den Auftrag, sondern die Datenarbeit drumherum. Anna nimmt nicht den Notfall ab. Anna sortiert ihn so, dass der Inhaber den Notfall in 90 Sekunden hat statt in 90 Minuten.</a:t>
            </a:r>
            <a:endParaRPr lang="en-US" sz="1750" dirty="0"/>
          </a:p>
        </p:txBody>
      </p:sp>
      <p:sp>
        <p:nvSpPr>
          <p:cNvPr id="5" name="Shape 3"/>
          <p:cNvSpPr/>
          <p:nvPr/>
        </p:nvSpPr>
        <p:spPr>
          <a:xfrm>
            <a:off x="793790" y="3513892"/>
            <a:ext cx="13042821" cy="16907"/>
          </a:xfrm>
          <a:prstGeom prst="rect">
            <a:avLst/>
          </a:prstGeom>
          <a:solidFill>
            <a:srgbClr val="272525">
              <a:alpha val="50000"/>
            </a:srgbClr>
          </a:solidFill>
          <a:ln/>
        </p:spPr>
      </p:sp>
      <p:sp>
        <p:nvSpPr>
          <p:cNvPr id="6" name="Text 4"/>
          <p:cNvSpPr/>
          <p:nvPr/>
        </p:nvSpPr>
        <p:spPr>
          <a:xfrm>
            <a:off x="793790" y="3842623"/>
            <a:ext cx="13042821" cy="362903"/>
          </a:xfrm>
          <a:prstGeom prst="rect">
            <a:avLst/>
          </a:prstGeom>
          <a:noFill/>
          <a:ln/>
        </p:spPr>
        <p:txBody>
          <a:bodyPr wrap="none" lIns="0" tIns="0" rIns="0" bIns="0" rtlCol="0" anchor="t"/>
          <a:lstStyle/>
          <a:p>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"Wir haben schon eine Branchensoftware."</a:t>
            </a:r>
            <a:endParaRPr lang="en-US" sz="1750" dirty="0"/>
          </a:p>
        </p:txBody>
      </p:sp>
      <p:sp>
        <p:nvSpPr>
          <p:cNvPr id="7" name="Text 5"/>
          <p:cNvSpPr/>
          <p:nvPr/>
        </p:nvSpPr>
        <p:spPr>
          <a:xfrm>
            <a:off x="793790" y="4460677"/>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Perfekt. Vertec, SORBA, Werkli, OPAL, Sage — wir setzen darauf auf, nicht daneben. Die Integration ist Teil des Pilots, nicht ein Folgeprojekt.</a:t>
            </a:r>
            <a:endParaRPr lang="en-US" sz="1750" dirty="0"/>
          </a:p>
        </p:txBody>
      </p:sp>
      <p:sp>
        <p:nvSpPr>
          <p:cNvPr id="8" name="Shape 6"/>
          <p:cNvSpPr/>
          <p:nvPr/>
        </p:nvSpPr>
        <p:spPr>
          <a:xfrm>
            <a:off x="793790" y="5498306"/>
            <a:ext cx="13042821" cy="16907"/>
          </a:xfrm>
          <a:prstGeom prst="rect">
            <a:avLst/>
          </a:prstGeom>
          <a:solidFill>
            <a:srgbClr val="272525">
              <a:alpha val="50000"/>
            </a:srgbClr>
          </a:solidFill>
          <a:ln/>
        </p:spPr>
      </p:sp>
      <p:sp>
        <p:nvSpPr>
          <p:cNvPr id="9" name="Text 7"/>
          <p:cNvSpPr/>
          <p:nvPr/>
        </p:nvSpPr>
        <p:spPr>
          <a:xfrm>
            <a:off x="793790" y="5827038"/>
            <a:ext cx="13042821" cy="362903"/>
          </a:xfrm>
          <a:prstGeom prst="rect">
            <a:avLst/>
          </a:prstGeom>
          <a:noFill/>
          <a:ln/>
        </p:spPr>
        <p:txBody>
          <a:bodyPr wrap="none" lIns="0" tIns="0" rIns="0" bIns="0" rtlCol="0" anchor="t"/>
          <a:lstStyle/>
          <a:p>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"Was, wenn es ausfällt?"</a:t>
            </a:r>
            <a:endParaRPr lang="en-US" sz="1750" dirty="0"/>
          </a:p>
        </p:txBody>
      </p:sp>
      <p:sp>
        <p:nvSpPr>
          <p:cNvPr id="10" name="Text 8"/>
          <p:cNvSpPr/>
          <p:nvPr/>
        </p:nvSpPr>
        <p:spPr>
          <a:xfrm>
            <a:off x="793790" y="6445091"/>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Anna läuft auf zwei redundanten Systemen. Bei Ausfall springt automatisch eine klassische Mailbox-Aufnahme ein, die wir im Hintergrund trotzdem auswerten. Ein Pilotbetrieb hatte in 8 Wochen einen einzigen 11-minütigen Ausfall — kein Anruf ging verloren.</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2115979"/>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Der Schritt jetzt.</a:t>
            </a:r>
            <a:endParaRPr lang="en-US" sz="4450" dirty="0"/>
          </a:p>
        </p:txBody>
      </p:sp>
      <p:sp>
        <p:nvSpPr>
          <p:cNvPr id="3" name="Text 1"/>
          <p:cNvSpPr/>
          <p:nvPr/>
        </p:nvSpPr>
        <p:spPr>
          <a:xfrm>
            <a:off x="793790" y="3278386"/>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kommen 90 Minuten vorbei, mit einem Notebook und einem Kopfhörer.</a:t>
            </a:r>
            <a:endParaRPr lang="en-US" sz="1750" dirty="0"/>
          </a:p>
        </p:txBody>
      </p:sp>
      <p:sp>
        <p:nvSpPr>
          <p:cNvPr id="4" name="Text 2"/>
          <p:cNvSpPr/>
          <p:nvPr/>
        </p:nvSpPr>
        <p:spPr>
          <a:xfrm>
            <a:off x="793790" y="389643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hören uns Ihren Auftragsfluss an — vom ersten Klingeln bis zur Schlussrechnung.</a:t>
            </a:r>
            <a:endParaRPr lang="en-US" sz="1750" dirty="0"/>
          </a:p>
        </p:txBody>
      </p:sp>
      <p:sp>
        <p:nvSpPr>
          <p:cNvPr id="5" name="Text 3"/>
          <p:cNvSpPr/>
          <p:nvPr/>
        </p:nvSpPr>
        <p:spPr>
          <a:xfrm>
            <a:off x="793790" y="451449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sagen Ihnen ehrlich, wo TPAI Sinn macht und wo nicht.</a:t>
            </a:r>
            <a:endParaRPr lang="en-US" sz="1750" dirty="0"/>
          </a:p>
        </p:txBody>
      </p:sp>
      <p:sp>
        <p:nvSpPr>
          <p:cNvPr id="6" name="Text 4"/>
          <p:cNvSpPr/>
          <p:nvPr/>
        </p:nvSpPr>
        <p:spPr>
          <a:xfrm>
            <a:off x="793790" y="5132546"/>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Falls ja: 14 Tage Pilot, kostenlos, mit Zahlen.</a:t>
            </a:r>
            <a:endParaRPr lang="en-US" sz="1750" dirty="0"/>
          </a:p>
        </p:txBody>
      </p:sp>
      <p:sp>
        <p:nvSpPr>
          <p:cNvPr id="7" name="Text 5"/>
          <p:cNvSpPr/>
          <p:nvPr/>
        </p:nvSpPr>
        <p:spPr>
          <a:xfrm>
            <a:off x="793790" y="575060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Falls nein: ehrliches Wort, ein Kaffee, gut.</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3790" y="2371130"/>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Kontakt.</a:t>
            </a:r>
            <a:endParaRPr lang="en-US" sz="4450" dirty="0"/>
          </a:p>
        </p:txBody>
      </p:sp>
      <p:sp>
        <p:nvSpPr>
          <p:cNvPr id="3" name="Text 1"/>
          <p:cNvSpPr/>
          <p:nvPr/>
        </p:nvSpPr>
        <p:spPr>
          <a:xfrm>
            <a:off x="793790" y="3533537"/>
            <a:ext cx="13042821" cy="725805"/>
          </a:xfrm>
          <a:prstGeom prst="rect">
            <a:avLst/>
          </a:prstGeom>
          <a:noFill/>
          <a:ln/>
        </p:spPr>
        <p:txBody>
          <a:bodyPr wrap="square" lIns="0" tIns="0" rIns="0" bIns="0" rtlCol="0" anchor="t"/>
          <a:lstStyle/>
          <a:p>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TPAI GmbH — Timo Petri AI Services</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Basel, Schweiz</a:t>
            </a:r>
            <a:endParaRPr lang="en-US" sz="1750" dirty="0"/>
          </a:p>
        </p:txBody>
      </p:sp>
      <p:sp>
        <p:nvSpPr>
          <p:cNvPr id="4" name="Text 2"/>
          <p:cNvSpPr/>
          <p:nvPr/>
        </p:nvSpPr>
        <p:spPr>
          <a:xfrm>
            <a:off x="793790" y="4514493"/>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kontakt@tpai.ch</a:t>
            </a:r>
            <a:endParaRPr lang="en-US" sz="1750" dirty="0"/>
          </a:p>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+41 (0) ...</a:t>
            </a:r>
            <a:endParaRPr lang="en-US" sz="1750" dirty="0"/>
          </a:p>
        </p:txBody>
      </p:sp>
      <p:sp>
        <p:nvSpPr>
          <p:cNvPr id="5" name="Text 3"/>
          <p:cNvSpPr/>
          <p:nvPr/>
        </p:nvSpPr>
        <p:spPr>
          <a:xfrm>
            <a:off x="793790" y="549544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Termin direkt buchen: tpai.ch/kontakt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56059"/>
            <a:ext cx="13042821" cy="1346835"/>
          </a:xfrm>
          <a:prstGeom prst="rect">
            <a:avLst/>
          </a:prstGeom>
          <a:noFill/>
          <a:ln/>
        </p:spPr>
        <p:txBody>
          <a:bodyPr wrap="square" lIns="0" tIns="0" rIns="0" bIns="0" rtlCol="0" anchor="t"/>
          <a:lstStyle/>
          <a:p>
            <a:pPr algn="l" indent="0" marL="0">
              <a:lnSpc>
                <a:spcPts val="5300"/>
              </a:lnSpc>
              <a:buNone/>
            </a:pPr>
            <a:r>
              <a:rPr lang="en-US" sz="4200" b="1" dirty="0">
                <a:solidFill>
                  <a:srgbClr val="000000"/>
                </a:solidFill>
                <a:latin typeface="Inter Bold" pitchFamily="34" charset="0"/>
                <a:ea typeface="Inter Bold" pitchFamily="34" charset="-122"/>
                <a:cs typeface="Inter Bold" pitchFamily="34" charset="-120"/>
              </a:rPr>
              <a:t>Sie kennen den Moment, wenn das Telefon dreimal gleichzeitig klingelt.</a:t>
            </a:r>
            <a:endParaRPr lang="en-US" sz="4200" dirty="0"/>
          </a:p>
        </p:txBody>
      </p:sp>
      <p:sp>
        <p:nvSpPr>
          <p:cNvPr id="3" name="Text 1"/>
          <p:cNvSpPr/>
          <p:nvPr/>
        </p:nvSpPr>
        <p:spPr>
          <a:xfrm>
            <a:off x="793790" y="2612231"/>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Es ist 7:42 Uhr.</a:t>
            </a:r>
            <a:endParaRPr lang="en-US" sz="1650" dirty="0"/>
          </a:p>
        </p:txBody>
      </p:sp>
      <p:sp>
        <p:nvSpPr>
          <p:cNvPr id="4" name="Text 2"/>
          <p:cNvSpPr/>
          <p:nvPr/>
        </p:nvSpPr>
        <p:spPr>
          <a:xfrm>
            <a:off x="793790" y="3178612"/>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Auf der Linie 1: Frau Imhof, Wasserschaden, Küche, "es tropft auf den neuen Holzboden".</a:t>
            </a:r>
            <a:endParaRPr lang="en-US" sz="1650" dirty="0"/>
          </a:p>
        </p:txBody>
      </p:sp>
      <p:sp>
        <p:nvSpPr>
          <p:cNvPr id="5" name="Text 3"/>
          <p:cNvSpPr/>
          <p:nvPr/>
        </p:nvSpPr>
        <p:spPr>
          <a:xfrm>
            <a:off x="793790" y="3744992"/>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Auf der Linie 2: Ihr Polier von der Baustelle Riehen, der Lieferschein für den Boiler stimmt nicht.</a:t>
            </a:r>
            <a:endParaRPr lang="en-US" sz="1650" dirty="0"/>
          </a:p>
        </p:txBody>
      </p:sp>
      <p:sp>
        <p:nvSpPr>
          <p:cNvPr id="6" name="Text 4"/>
          <p:cNvSpPr/>
          <p:nvPr/>
        </p:nvSpPr>
        <p:spPr>
          <a:xfrm>
            <a:off x="793790" y="4311372"/>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Auf dem Handy: Eine WhatsApp-Sprachnachricht vom Architekten, drei Minuten lang, irgendwas mit Nachtrag.</a:t>
            </a:r>
            <a:endParaRPr lang="en-US" sz="1650" dirty="0"/>
          </a:p>
        </p:txBody>
      </p:sp>
      <p:sp>
        <p:nvSpPr>
          <p:cNvPr id="7" name="Text 5"/>
          <p:cNvSpPr/>
          <p:nvPr/>
        </p:nvSpPr>
        <p:spPr>
          <a:xfrm>
            <a:off x="793790" y="4877753"/>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In der Tür: Ihr Lehrling, der nicht weiss, ob er heute zur Stütz oder zum Mehrfamilienhaus.</a:t>
            </a:r>
            <a:endParaRPr lang="en-US" sz="1650" dirty="0"/>
          </a:p>
        </p:txBody>
      </p:sp>
      <p:sp>
        <p:nvSpPr>
          <p:cNvPr id="8" name="Text 6"/>
          <p:cNvSpPr/>
          <p:nvPr/>
        </p:nvSpPr>
        <p:spPr>
          <a:xfrm>
            <a:off x="793790" y="5444133"/>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Ihre Sekretärin ist im Krankenstand.</a:t>
            </a:r>
            <a:endParaRPr lang="en-US" sz="1650" dirty="0"/>
          </a:p>
        </p:txBody>
      </p:sp>
      <p:sp>
        <p:nvSpPr>
          <p:cNvPr id="9" name="Text 7"/>
          <p:cNvSpPr/>
          <p:nvPr/>
        </p:nvSpPr>
        <p:spPr>
          <a:xfrm>
            <a:off x="793790" y="6010513"/>
            <a:ext cx="13042821"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Sie selbst haben in 18 Minuten Termin in Pratteln.</a:t>
            </a:r>
            <a:endParaRPr lang="en-US" sz="1650" dirty="0"/>
          </a:p>
        </p:txBody>
      </p:sp>
      <p:sp>
        <p:nvSpPr>
          <p:cNvPr id="10" name="Text 8"/>
          <p:cNvSpPr/>
          <p:nvPr/>
        </p:nvSpPr>
        <p:spPr>
          <a:xfrm>
            <a:off x="1116925" y="6807160"/>
            <a:ext cx="12719685"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Das ist nicht ein chaotischer Tag. Das ist ein Dienstag.</a:t>
            </a:r>
            <a:endParaRPr lang="en-US" sz="1650" dirty="0"/>
          </a:p>
        </p:txBody>
      </p:sp>
      <p:sp>
        <p:nvSpPr>
          <p:cNvPr id="11" name="Shape 9"/>
          <p:cNvSpPr/>
          <p:nvPr/>
        </p:nvSpPr>
        <p:spPr>
          <a:xfrm>
            <a:off x="793790" y="6576893"/>
            <a:ext cx="30480" cy="796647"/>
          </a:xfrm>
          <a:prstGeom prst="rect">
            <a:avLst/>
          </a:prstGeom>
          <a:solidFill>
            <a:srgbClr val="4950BC"/>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79684"/>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In Ihrer Branche entscheidet Geschwindigkeit über Marge.</a:t>
            </a:r>
            <a:endParaRPr lang="en-US" sz="4450" dirty="0"/>
          </a:p>
        </p:txBody>
      </p:sp>
      <p:sp>
        <p:nvSpPr>
          <p:cNvPr id="3" name="Text 1"/>
          <p:cNvSpPr/>
          <p:nvPr/>
        </p:nvSpPr>
        <p:spPr>
          <a:xfrm>
            <a:off x="793790" y="315087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Der Kunde, der morgens um 7 anruft, hat in der Regel ein Problem, das er heute gelöst haben will.</a:t>
            </a:r>
            <a:endParaRPr lang="en-US" sz="1750" dirty="0"/>
          </a:p>
        </p:txBody>
      </p:sp>
      <p:sp>
        <p:nvSpPr>
          <p:cNvPr id="4" name="Text 2"/>
          <p:cNvSpPr/>
          <p:nvPr/>
        </p:nvSpPr>
        <p:spPr>
          <a:xfrm>
            <a:off x="793790" y="376892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Wenn Sie ihn vor 9 Uhr zurückrufen, sind Sie der Held.</a:t>
            </a:r>
            <a:endParaRPr lang="en-US" sz="1750" dirty="0"/>
          </a:p>
        </p:txBody>
      </p:sp>
      <p:sp>
        <p:nvSpPr>
          <p:cNvPr id="5" name="Text 3"/>
          <p:cNvSpPr/>
          <p:nvPr/>
        </p:nvSpPr>
        <p:spPr>
          <a:xfrm>
            <a:off x="793790" y="4386977"/>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Wenn Sie ihn um 11 Uhr zurückrufen, hat er schon den nächsten in der Liste angerufen — und der war schneller.</a:t>
            </a:r>
            <a:endParaRPr lang="en-US" sz="1750" dirty="0"/>
          </a:p>
        </p:txBody>
      </p:sp>
      <p:sp>
        <p:nvSpPr>
          <p:cNvPr id="6" name="Text 4"/>
          <p:cNvSpPr/>
          <p:nvPr/>
        </p:nvSpPr>
        <p:spPr>
          <a:xfrm>
            <a:off x="793790" y="5005030"/>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Bei dringlichen Aufträgen ist die Erstreaktionszeit oft wichtiger als der Preis. Ein Stundensatz von CHF 145 wird gegen einen Stundensatz von CHF 165 gewählt, wenn der Zweite zwei Stunden früher zurückrufen kann.</a:t>
            </a:r>
            <a:endParaRPr lang="en-US" sz="1750" dirty="0"/>
          </a:p>
        </p:txBody>
      </p:sp>
      <p:sp>
        <p:nvSpPr>
          <p:cNvPr id="7" name="Shape 5"/>
          <p:cNvSpPr/>
          <p:nvPr/>
        </p:nvSpPr>
        <p:spPr>
          <a:xfrm>
            <a:off x="793790" y="5985986"/>
            <a:ext cx="13042821" cy="963811"/>
          </a:xfrm>
          <a:prstGeom prst="roundRect">
            <a:avLst>
              <a:gd name="adj" fmla="val 9884"/>
            </a:avLst>
          </a:prstGeom>
          <a:solidFill>
            <a:srgbClr val="C7C9EA"/>
          </a:solidFill>
          <a:ln/>
        </p:spPr>
      </p:sp>
      <p:pic>
        <p:nvPicPr>
          <p:cNvPr id="8" name="Image 0" descr="preencoded.png">    </p:cNvPr>
          <p:cNvPicPr>
            <a:picLocks noChangeAspect="1"/>
          </p:cNvPicPr>
          <p:nvPr/>
        </p:nvPicPr>
        <p:blipFill>
          <a:blip r:embed="rId1"/>
          <a:stretch>
            <a:fillRect/>
          </a:stretch>
        </p:blipFill>
        <p:spPr>
          <a:xfrm>
            <a:off x="1020604" y="6330077"/>
            <a:ext cx="283488" cy="226814"/>
          </a:xfrm>
          <a:prstGeom prst="rect">
            <a:avLst/>
          </a:prstGeom>
        </p:spPr>
      </p:pic>
      <p:sp>
        <p:nvSpPr>
          <p:cNvPr id="9" name="Text 6"/>
          <p:cNvSpPr/>
          <p:nvPr/>
        </p:nvSpPr>
        <p:spPr>
          <a:xfrm>
            <a:off x="1530906" y="6269474"/>
            <a:ext cx="1207889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Das ist kein Marketing. Das ist die Erfahrung jedes Servicechefs in jedem Schweizer SHK-Betrieb.</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81764"/>
            <a:ext cx="10858381" cy="602456"/>
          </a:xfrm>
          <a:prstGeom prst="rect">
            <a:avLst/>
          </a:prstGeom>
          <a:noFill/>
          <a:ln/>
        </p:spPr>
        <p:txBody>
          <a:bodyPr wrap="none" lIns="0" tIns="0" rIns="0" bIns="0" rtlCol="0" anchor="t"/>
          <a:lstStyle/>
          <a:p>
            <a:pPr algn="l" indent="0" marL="0">
              <a:lnSpc>
                <a:spcPts val="4700"/>
              </a:lnSpc>
              <a:buNone/>
            </a:pPr>
            <a:r>
              <a:rPr lang="en-US" sz="3750" b="1" dirty="0">
                <a:solidFill>
                  <a:srgbClr val="000000"/>
                </a:solidFill>
                <a:latin typeface="Inter Bold" pitchFamily="34" charset="0"/>
                <a:ea typeface="Inter Bold" pitchFamily="34" charset="-122"/>
                <a:cs typeface="Inter Bold" pitchFamily="34" charset="-120"/>
              </a:rPr>
              <a:t>Drei typische Stellen, wo Marge verloren geht.</a:t>
            </a:r>
            <a:endParaRPr lang="en-US" sz="3750" dirty="0"/>
          </a:p>
        </p:txBody>
      </p:sp>
      <p:sp>
        <p:nvSpPr>
          <p:cNvPr id="3" name="Text 1"/>
          <p:cNvSpPr/>
          <p:nvPr/>
        </p:nvSpPr>
        <p:spPr>
          <a:xfrm>
            <a:off x="793790" y="1711881"/>
            <a:ext cx="13042821" cy="285274"/>
          </a:xfrm>
          <a:prstGeom prst="rect">
            <a:avLst/>
          </a:prstGeom>
          <a:noFill/>
          <a:ln/>
        </p:spPr>
        <p:txBody>
          <a:bodyPr wrap="none" lIns="0" tIns="0" rIns="0" bIns="0" rtlCol="0" anchor="t"/>
          <a:lstStyle/>
          <a:p>
            <a:pPr algn="l" indent="0" marL="0">
              <a:lnSpc>
                <a:spcPts val="2200"/>
              </a:lnSpc>
              <a:buNone/>
            </a:pPr>
            <a:r>
              <a:rPr lang="en-US" sz="1500" b="1" dirty="0">
                <a:solidFill>
                  <a:srgbClr val="272525"/>
                </a:solidFill>
                <a:latin typeface="Inter" pitchFamily="34" charset="0"/>
                <a:ea typeface="Inter" pitchFamily="34" charset="-122"/>
                <a:cs typeface="Inter" pitchFamily="34" charset="-120"/>
              </a:rPr>
              <a:t>1. Telefonspitzen morgens und nach 17 Uhr.</a:t>
            </a:r>
            <a:endParaRPr lang="en-US" sz="1500" dirty="0"/>
          </a:p>
        </p:txBody>
      </p:sp>
      <p:sp>
        <p:nvSpPr>
          <p:cNvPr id="4" name="Text 2"/>
          <p:cNvSpPr/>
          <p:nvPr/>
        </p:nvSpPr>
        <p:spPr>
          <a:xfrm>
            <a:off x="793790" y="2181463"/>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Zwischen 7 und 9 Uhr: Notfälle, dringende Termine, neue Anfragen — alles gleichzeitig.</a:t>
            </a:r>
            <a:endParaRPr lang="en-US" sz="1500" dirty="0"/>
          </a:p>
        </p:txBody>
      </p:sp>
      <p:sp>
        <p:nvSpPr>
          <p:cNvPr id="5" name="Text 3"/>
          <p:cNvSpPr/>
          <p:nvPr/>
        </p:nvSpPr>
        <p:spPr>
          <a:xfrm>
            <a:off x="793790" y="2651046"/>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Zwischen 17 und 19 Uhr: Privatkunden, die jetzt erst Zeit haben, eine Offerte zu besprechen.</a:t>
            </a:r>
            <a:endParaRPr lang="en-US" sz="1500" dirty="0"/>
          </a:p>
        </p:txBody>
      </p:sp>
      <p:sp>
        <p:nvSpPr>
          <p:cNvPr id="6" name="Text 4"/>
          <p:cNvSpPr/>
          <p:nvPr/>
        </p:nvSpPr>
        <p:spPr>
          <a:xfrm>
            <a:off x="793790" y="3120628"/>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Beide Fenster sind genau dann, wenn Ihr Sekretariat nicht da ist oder Sie selbst auf der Baustelle stehen.</a:t>
            </a:r>
            <a:endParaRPr lang="en-US" sz="1500" dirty="0"/>
          </a:p>
        </p:txBody>
      </p:sp>
      <p:sp>
        <p:nvSpPr>
          <p:cNvPr id="7" name="Text 5"/>
          <p:cNvSpPr/>
          <p:nvPr/>
        </p:nvSpPr>
        <p:spPr>
          <a:xfrm>
            <a:off x="793790" y="3590211"/>
            <a:ext cx="13042821" cy="285274"/>
          </a:xfrm>
          <a:prstGeom prst="rect">
            <a:avLst/>
          </a:prstGeom>
          <a:noFill/>
          <a:ln/>
        </p:spPr>
        <p:txBody>
          <a:bodyPr wrap="none" lIns="0" tIns="0" rIns="0" bIns="0" rtlCol="0" anchor="t"/>
          <a:lstStyle/>
          <a:p>
            <a:pPr algn="l" indent="0" marL="0">
              <a:lnSpc>
                <a:spcPts val="2200"/>
              </a:lnSpc>
              <a:buNone/>
            </a:pPr>
            <a:r>
              <a:rPr lang="en-US" sz="1500" b="1" dirty="0">
                <a:solidFill>
                  <a:srgbClr val="272525"/>
                </a:solidFill>
                <a:latin typeface="Inter" pitchFamily="34" charset="0"/>
                <a:ea typeface="Inter" pitchFamily="34" charset="-122"/>
                <a:cs typeface="Inter" pitchFamily="34" charset="-120"/>
              </a:rPr>
              <a:t>2. Baustellenkommunikation in Chats und Voicemails.</a:t>
            </a:r>
            <a:endParaRPr lang="en-US" sz="1500" dirty="0"/>
          </a:p>
        </p:txBody>
      </p:sp>
      <p:sp>
        <p:nvSpPr>
          <p:cNvPr id="8" name="Text 6"/>
          <p:cNvSpPr/>
          <p:nvPr/>
        </p:nvSpPr>
        <p:spPr>
          <a:xfrm>
            <a:off x="793790" y="4059793"/>
            <a:ext cx="13042821" cy="570548"/>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Ein Polier schickt drei Fotos. Eine WhatsApp-Sprachnachricht des Bauleiters. Eine Mail vom Architekten mit fünf Anhängen. Ein PDF mit handschriftlichen Notizen vom Bauherrn.</a:t>
            </a:r>
            <a:endParaRPr lang="en-US" sz="1500" dirty="0"/>
          </a:p>
        </p:txBody>
      </p:sp>
      <p:sp>
        <p:nvSpPr>
          <p:cNvPr id="9" name="Text 7"/>
          <p:cNvSpPr/>
          <p:nvPr/>
        </p:nvSpPr>
        <p:spPr>
          <a:xfrm>
            <a:off x="793790" y="4814649"/>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Was davon ist Auftrag, was Nachtrag, was Information, was reine Höflichkeit?</a:t>
            </a:r>
            <a:endParaRPr lang="en-US" sz="1500" dirty="0"/>
          </a:p>
        </p:txBody>
      </p:sp>
      <p:sp>
        <p:nvSpPr>
          <p:cNvPr id="10" name="Text 8"/>
          <p:cNvSpPr/>
          <p:nvPr/>
        </p:nvSpPr>
        <p:spPr>
          <a:xfrm>
            <a:off x="793790" y="5284232"/>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Bis das einer abends sortiert hat, ist die Hälfte nicht mehr aktuell.</a:t>
            </a:r>
            <a:endParaRPr lang="en-US" sz="1500" dirty="0"/>
          </a:p>
        </p:txBody>
      </p:sp>
      <p:sp>
        <p:nvSpPr>
          <p:cNvPr id="11" name="Text 9"/>
          <p:cNvSpPr/>
          <p:nvPr/>
        </p:nvSpPr>
        <p:spPr>
          <a:xfrm>
            <a:off x="793790" y="5753814"/>
            <a:ext cx="13042821" cy="285274"/>
          </a:xfrm>
          <a:prstGeom prst="rect">
            <a:avLst/>
          </a:prstGeom>
          <a:noFill/>
          <a:ln/>
        </p:spPr>
        <p:txBody>
          <a:bodyPr wrap="none" lIns="0" tIns="0" rIns="0" bIns="0" rtlCol="0" anchor="t"/>
          <a:lstStyle/>
          <a:p>
            <a:pPr algn="l" indent="0" marL="0">
              <a:lnSpc>
                <a:spcPts val="2200"/>
              </a:lnSpc>
              <a:buNone/>
            </a:pPr>
            <a:r>
              <a:rPr lang="en-US" sz="1500" b="1" dirty="0">
                <a:solidFill>
                  <a:srgbClr val="272525"/>
                </a:solidFill>
                <a:latin typeface="Inter" pitchFamily="34" charset="0"/>
                <a:ea typeface="Inter" pitchFamily="34" charset="-122"/>
                <a:cs typeface="Inter" pitchFamily="34" charset="-120"/>
              </a:rPr>
              <a:t>3. Die Offerte, die im Kopf entsteht und nie auf Papier landet.</a:t>
            </a:r>
            <a:endParaRPr lang="en-US" sz="1500" dirty="0"/>
          </a:p>
        </p:txBody>
      </p:sp>
      <p:sp>
        <p:nvSpPr>
          <p:cNvPr id="12" name="Text 10"/>
          <p:cNvSpPr/>
          <p:nvPr/>
        </p:nvSpPr>
        <p:spPr>
          <a:xfrm>
            <a:off x="793790" y="6223397"/>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Sie waren auf der Baustelle. Sie wissen, was zu tun ist. Sie wissen, was es kostet.</a:t>
            </a:r>
            <a:endParaRPr lang="en-US" sz="1500" dirty="0"/>
          </a:p>
        </p:txBody>
      </p:sp>
      <p:sp>
        <p:nvSpPr>
          <p:cNvPr id="13" name="Text 11"/>
          <p:cNvSpPr/>
          <p:nvPr/>
        </p:nvSpPr>
        <p:spPr>
          <a:xfrm>
            <a:off x="793790" y="6692979"/>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Es bräuchte 90 Minuten am Schreibtisch, um es aufzuschreiben.</a:t>
            </a:r>
            <a:endParaRPr lang="en-US" sz="1500" dirty="0"/>
          </a:p>
        </p:txBody>
      </p:sp>
      <p:sp>
        <p:nvSpPr>
          <p:cNvPr id="14" name="Text 12"/>
          <p:cNvSpPr/>
          <p:nvPr/>
        </p:nvSpPr>
        <p:spPr>
          <a:xfrm>
            <a:off x="793790" y="7162562"/>
            <a:ext cx="13042821"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Diese 90 Minuten kommen erst am Sonntag — oder gar nicht.</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44366"/>
            <a:ext cx="13042821" cy="1275874"/>
          </a:xfrm>
          <a:prstGeom prst="rect">
            <a:avLst/>
          </a:prstGeom>
          <a:noFill/>
          <a:ln/>
        </p:spPr>
        <p:txBody>
          <a:bodyPr wrap="square" lIns="0" tIns="0" rIns="0" bIns="0" rtlCol="0" anchor="t"/>
          <a:lstStyle/>
          <a:p>
            <a:pPr algn="l" indent="0" marL="0">
              <a:lnSpc>
                <a:spcPts val="5000"/>
              </a:lnSpc>
              <a:buNone/>
            </a:pPr>
            <a:r>
              <a:rPr lang="en-US" sz="4000" b="1" dirty="0">
                <a:solidFill>
                  <a:srgbClr val="000000"/>
                </a:solidFill>
                <a:latin typeface="Inter Bold" pitchFamily="34" charset="0"/>
                <a:ea typeface="Inter Bold" pitchFamily="34" charset="-122"/>
                <a:cs typeface="Inter Bold" pitchFamily="34" charset="-120"/>
              </a:rPr>
              <a:t>Was wir bei TPAI bauen — speziell für Bau, Elektro und SHK.</a:t>
            </a:r>
            <a:endParaRPr lang="en-US" sz="4000" dirty="0"/>
          </a:p>
        </p:txBody>
      </p:sp>
      <p:sp>
        <p:nvSpPr>
          <p:cNvPr id="3" name="Text 1"/>
          <p:cNvSpPr/>
          <p:nvPr/>
        </p:nvSpPr>
        <p:spPr>
          <a:xfrm>
            <a:off x="793790" y="2287667"/>
            <a:ext cx="13042821" cy="310277"/>
          </a:xfrm>
          <a:prstGeom prst="rect">
            <a:avLst/>
          </a:prstGeom>
          <a:noFill/>
          <a:ln/>
        </p:spPr>
        <p:txBody>
          <a:bodyPr wrap="non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Wir bauen einen geführten Kanal entlang Ihres Auftragsflusses:</a:t>
            </a:r>
            <a:endParaRPr lang="en-US" sz="1600" dirty="0"/>
          </a:p>
        </p:txBody>
      </p:sp>
      <p:pic>
        <p:nvPicPr>
          <p:cNvPr id="4" name="Image 0" descr="preencoded.png">    </p:cNvPr>
          <p:cNvPicPr>
            <a:picLocks noChangeAspect="1"/>
          </p:cNvPicPr>
          <p:nvPr/>
        </p:nvPicPr>
        <p:blipFill>
          <a:blip r:embed="rId1"/>
          <a:stretch>
            <a:fillRect/>
          </a:stretch>
        </p:blipFill>
        <p:spPr>
          <a:xfrm>
            <a:off x="1633895" y="2804636"/>
            <a:ext cx="11362492" cy="4263628"/>
          </a:xfrm>
          <a:prstGeom prst="rect">
            <a:avLst/>
          </a:prstGeom>
        </p:spPr>
      </p:pic>
      <p:pic>
        <p:nvPicPr>
          <p:cNvPr id="5"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37493" y="3890659"/>
            <a:ext cx="586906" cy="586905"/>
          </a:xfrm>
          <a:prstGeom prst="rect">
            <a:avLst/>
          </a:prstGeom>
        </p:spPr>
      </p:pic>
      <p:sp>
        <p:nvSpPr>
          <p:cNvPr id="6" name="Text 2"/>
          <p:cNvSpPr/>
          <p:nvPr/>
        </p:nvSpPr>
        <p:spPr>
          <a:xfrm>
            <a:off x="10814598" y="6033229"/>
            <a:ext cx="1713762" cy="330134"/>
          </a:xfrm>
          <a:prstGeom prst="rect">
            <a:avLst/>
          </a:prstGeom>
          <a:noFill/>
          <a:ln/>
        </p:spPr>
        <p:txBody>
          <a:bodyPr wrap="none" lIns="0" tIns="0" rIns="0" bIns="0" rtlCol="0" anchor="t"/>
          <a:lstStyle/>
          <a:p>
            <a:pPr algn="ctr" indent="0" marL="0">
              <a:lnSpc>
                <a:spcPts val="2550"/>
              </a:lnSpc>
              <a:buNone/>
            </a:pPr>
            <a:r>
              <a:rPr lang="en-US" sz="2050" b="1" dirty="0">
                <a:solidFill>
                  <a:srgbClr val="272525"/>
                </a:solidFill>
                <a:latin typeface="Inter Bold" pitchFamily="34" charset="0"/>
                <a:ea typeface="Inter Bold" pitchFamily="34" charset="-122"/>
                <a:cs typeface="Inter Bold" pitchFamily="34" charset="-120"/>
              </a:rPr>
              <a:t>Disposition</a:t>
            </a:r>
            <a:endParaRPr lang="en-US" sz="2050" dirty="0"/>
          </a:p>
        </p:txBody>
      </p:sp>
      <p:pic>
        <p:nvPicPr>
          <p:cNvPr id="7"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8870" y="3891759"/>
            <a:ext cx="586906" cy="586905"/>
          </a:xfrm>
          <a:prstGeom prst="rect">
            <a:avLst/>
          </a:prstGeom>
        </p:spPr>
      </p:pic>
      <p:sp>
        <p:nvSpPr>
          <p:cNvPr id="8" name="Text 3"/>
          <p:cNvSpPr/>
          <p:nvPr/>
        </p:nvSpPr>
        <p:spPr>
          <a:xfrm>
            <a:off x="8654787" y="5868162"/>
            <a:ext cx="1713762" cy="660268"/>
          </a:xfrm>
          <a:prstGeom prst="rect">
            <a:avLst/>
          </a:prstGeom>
          <a:noFill/>
          <a:ln/>
        </p:spPr>
        <p:txBody>
          <a:bodyPr wrap="square" lIns="0" tIns="0" rIns="0" bIns="0" rtlCol="0" anchor="t"/>
          <a:lstStyle/>
          <a:p>
            <a:pPr algn="ctr" indent="0" marL="0">
              <a:lnSpc>
                <a:spcPts val="2550"/>
              </a:lnSpc>
              <a:buNone/>
            </a:pPr>
            <a:r>
              <a:rPr lang="en-US" sz="2050" b="1" dirty="0">
                <a:solidFill>
                  <a:srgbClr val="272525"/>
                </a:solidFill>
                <a:latin typeface="Inter Bold" pitchFamily="34" charset="0"/>
                <a:ea typeface="Inter Bold" pitchFamily="34" charset="-122"/>
                <a:cs typeface="Inter Bold" pitchFamily="34" charset="-120"/>
              </a:rPr>
              <a:t>Offertenentwurf</a:t>
            </a:r>
            <a:endParaRPr lang="en-US" sz="2050" dirty="0"/>
          </a:p>
        </p:txBody>
      </p:sp>
      <p:pic>
        <p:nvPicPr>
          <p:cNvPr id="9"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40798" y="3891759"/>
            <a:ext cx="586905" cy="586905"/>
          </a:xfrm>
          <a:prstGeom prst="rect">
            <a:avLst/>
          </a:prstGeom>
        </p:spPr>
      </p:pic>
      <p:sp>
        <p:nvSpPr>
          <p:cNvPr id="10" name="Text 4"/>
          <p:cNvSpPr/>
          <p:nvPr/>
        </p:nvSpPr>
        <p:spPr>
          <a:xfrm>
            <a:off x="6506714" y="5868162"/>
            <a:ext cx="1713763" cy="660268"/>
          </a:xfrm>
          <a:prstGeom prst="rect">
            <a:avLst/>
          </a:prstGeom>
          <a:noFill/>
          <a:ln/>
        </p:spPr>
        <p:txBody>
          <a:bodyPr wrap="square" lIns="0" tIns="0" rIns="0" bIns="0" rtlCol="0" anchor="t"/>
          <a:lstStyle/>
          <a:p>
            <a:pPr algn="ctr" indent="0" marL="0">
              <a:lnSpc>
                <a:spcPts val="2550"/>
              </a:lnSpc>
              <a:buNone/>
            </a:pPr>
            <a:r>
              <a:rPr lang="en-US" sz="2050" b="1" dirty="0">
                <a:solidFill>
                  <a:srgbClr val="272525"/>
                </a:solidFill>
                <a:latin typeface="Inter Bold" pitchFamily="34" charset="0"/>
                <a:ea typeface="Inter Bold" pitchFamily="34" charset="-122"/>
                <a:cs typeface="Inter Bold" pitchFamily="34" charset="-120"/>
              </a:rPr>
              <a:t>Auftragsdaten</a:t>
            </a:r>
            <a:endParaRPr lang="en-US" sz="2050" dirty="0"/>
          </a:p>
        </p:txBody>
      </p:sp>
      <p:pic>
        <p:nvPicPr>
          <p:cNvPr id="11" name="Image 4"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92725" y="3891759"/>
            <a:ext cx="586906" cy="586905"/>
          </a:xfrm>
          <a:prstGeom prst="rect">
            <a:avLst/>
          </a:prstGeom>
        </p:spPr>
      </p:pic>
      <p:sp>
        <p:nvSpPr>
          <p:cNvPr id="12" name="Text 5"/>
          <p:cNvSpPr/>
          <p:nvPr/>
        </p:nvSpPr>
        <p:spPr>
          <a:xfrm>
            <a:off x="4358641" y="6033229"/>
            <a:ext cx="1713763" cy="330134"/>
          </a:xfrm>
          <a:prstGeom prst="rect">
            <a:avLst/>
          </a:prstGeom>
          <a:noFill/>
          <a:ln/>
        </p:spPr>
        <p:txBody>
          <a:bodyPr wrap="none" lIns="0" tIns="0" rIns="0" bIns="0" rtlCol="0" anchor="t"/>
          <a:lstStyle/>
          <a:p>
            <a:pPr algn="ctr" indent="0" marL="0">
              <a:lnSpc>
                <a:spcPts val="2550"/>
              </a:lnSpc>
              <a:buNone/>
            </a:pPr>
            <a:r>
              <a:rPr lang="en-US" sz="2050" b="1" dirty="0">
                <a:solidFill>
                  <a:srgbClr val="272525"/>
                </a:solidFill>
                <a:latin typeface="Inter Bold" pitchFamily="34" charset="0"/>
                <a:ea typeface="Inter Bold" pitchFamily="34" charset="-122"/>
                <a:cs typeface="Inter Bold" pitchFamily="34" charset="-120"/>
              </a:rPr>
              <a:t>Triage</a:t>
            </a:r>
            <a:endParaRPr lang="en-US" sz="2050" dirty="0"/>
          </a:p>
        </p:txBody>
      </p:sp>
      <p:pic>
        <p:nvPicPr>
          <p:cNvPr id="13" name="Image 5" descr="preencoded.png">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32914" y="3891759"/>
            <a:ext cx="586905" cy="586905"/>
          </a:xfrm>
          <a:prstGeom prst="rect">
            <a:avLst/>
          </a:prstGeom>
        </p:spPr>
      </p:pic>
      <p:sp>
        <p:nvSpPr>
          <p:cNvPr id="14" name="Text 6"/>
          <p:cNvSpPr/>
          <p:nvPr/>
        </p:nvSpPr>
        <p:spPr>
          <a:xfrm>
            <a:off x="2163616" y="6033229"/>
            <a:ext cx="1713763" cy="330134"/>
          </a:xfrm>
          <a:prstGeom prst="rect">
            <a:avLst/>
          </a:prstGeom>
          <a:noFill/>
          <a:ln/>
        </p:spPr>
        <p:txBody>
          <a:bodyPr wrap="none" lIns="0" tIns="0" rIns="0" bIns="0" rtlCol="0" anchor="t"/>
          <a:lstStyle/>
          <a:p>
            <a:pPr algn="ctr" indent="0" marL="0">
              <a:lnSpc>
                <a:spcPts val="2550"/>
              </a:lnSpc>
              <a:buNone/>
            </a:pPr>
            <a:r>
              <a:rPr lang="en-US" sz="2050" b="1" dirty="0">
                <a:solidFill>
                  <a:srgbClr val="272525"/>
                </a:solidFill>
                <a:latin typeface="Inter Bold" pitchFamily="34" charset="0"/>
                <a:ea typeface="Inter Bold" pitchFamily="34" charset="-122"/>
                <a:cs typeface="Inter Bold" pitchFamily="34" charset="-120"/>
              </a:rPr>
              <a:t>Anruf</a:t>
            </a:r>
            <a:endParaRPr lang="en-US" sz="2050" dirty="0"/>
          </a:p>
        </p:txBody>
      </p:sp>
      <p:sp>
        <p:nvSpPr>
          <p:cNvPr id="15" name="Text 7"/>
          <p:cNvSpPr/>
          <p:nvPr/>
        </p:nvSpPr>
        <p:spPr>
          <a:xfrm>
            <a:off x="793790" y="7274957"/>
            <a:ext cx="13042821" cy="310277"/>
          </a:xfrm>
          <a:prstGeom prst="rect">
            <a:avLst/>
          </a:prstGeom>
          <a:noFill/>
          <a:ln/>
        </p:spPr>
        <p:txBody>
          <a:bodyPr wrap="non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An jeder Stelle übernimmt TPAI die Datenarbeit. An jeder Stelle behalten Sie die Entscheidung.</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08328"/>
            <a:ext cx="13006983"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1 — Notfall-Triage in unter 90 Sekunden.</a:t>
            </a:r>
            <a:endParaRPr lang="en-US" sz="4450" dirty="0"/>
          </a:p>
        </p:txBody>
      </p:sp>
      <p:sp>
        <p:nvSpPr>
          <p:cNvPr id="3" name="Text 1"/>
          <p:cNvSpPr/>
          <p:nvPr/>
        </p:nvSpPr>
        <p:spPr>
          <a:xfrm>
            <a:off x="793790" y="207073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Anna, unser Telefonassistent, beantwortet jeden Anruf, den Sie nicht annehmen können.</a:t>
            </a:r>
            <a:endParaRPr lang="en-US" sz="1750" dirty="0"/>
          </a:p>
        </p:txBody>
      </p:sp>
      <p:sp>
        <p:nvSpPr>
          <p:cNvPr id="4" name="Text 2"/>
          <p:cNvSpPr/>
          <p:nvPr/>
        </p:nvSpPr>
        <p:spPr>
          <a:xfrm>
            <a:off x="793790" y="268878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spricht Schweizerdeutsch und versteht Schweizerdeutsch — auch wenn ein Bauleiter aus dem Berner Oberland anruft.</a:t>
            </a:r>
            <a:endParaRPr lang="en-US" sz="1750" dirty="0"/>
          </a:p>
        </p:txBody>
      </p:sp>
      <p:sp>
        <p:nvSpPr>
          <p:cNvPr id="5" name="Text 3"/>
          <p:cNvSpPr/>
          <p:nvPr/>
        </p:nvSpPr>
        <p:spPr>
          <a:xfrm>
            <a:off x="793790" y="366974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Bei jedem Anruf klassifiziert sie:</a:t>
            </a:r>
            <a:endParaRPr lang="en-US" sz="1750" dirty="0"/>
          </a:p>
        </p:txBody>
      </p:sp>
      <p:sp>
        <p:nvSpPr>
          <p:cNvPr id="6" name="Text 4"/>
          <p:cNvSpPr/>
          <p:nvPr/>
        </p:nvSpPr>
        <p:spPr>
          <a:xfrm>
            <a:off x="793790" y="4287798"/>
            <a:ext cx="13042821" cy="2052399"/>
          </a:xfrm>
          <a:prstGeom prst="rect">
            <a:avLst/>
          </a:prstGeom>
          <a:noFill/>
          <a:ln/>
        </p:spPr>
        <p:txBody>
          <a:bodyPr wrap="square" lIns="0" tIns="0" rIns="0" bIns="0" rtlCol="0" anchor="t"/>
          <a:lstStyle/>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Wasserschaden / Heizungsausfall / Strom weg</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 Notfall, sofortige Eskalation, WhatsApp an Pikettperson, Bestätigung an Kunde mit voraussichtlicher Rückrufzeit.</a:t>
            </a:r>
            <a:endParaRPr lang="en-US" sz="1750" dirty="0"/>
          </a:p>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Termin / Service / Inspektion</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 Ticketdaten erfasst, an Disposition.</a:t>
            </a:r>
            <a:endParaRPr lang="en-US" sz="1750" dirty="0"/>
          </a:p>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Neue Anfrage / Offerte gewünscht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 strukturierter Aufnahmebogen, Foto-Upload-Link, an Verkauf.</a:t>
            </a:r>
            <a:endParaRPr lang="en-US" sz="1750" dirty="0"/>
          </a:p>
          <a:p>
            <a:pPr algn="l" marL="342900" indent="-342900">
              <a:lnSpc>
                <a:spcPts val="2850"/>
              </a:lnSpc>
              <a:buSzPct val="100000"/>
              <a:buChar char="•"/>
            </a:pPr>
            <a:r>
              <a:rPr lang="en-US" sz="1750" b="1" dirty="0">
                <a:solidFill>
                  <a:srgbClr val="272525"/>
                </a:solidFill>
                <a:latin typeface="Inter" pitchFamily="34" charset="0"/>
                <a:ea typeface="Inter" pitchFamily="34" charset="-122"/>
                <a:cs typeface="Inter" pitchFamily="34" charset="-120"/>
              </a:rPr>
              <a:t>Lieferanten / Behörden / Sonstiges</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 in die richtige Mailbox, mit Kontext.</a:t>
            </a:r>
            <a:endParaRPr lang="en-US" sz="1750" dirty="0"/>
          </a:p>
        </p:txBody>
      </p:sp>
      <p:sp>
        <p:nvSpPr>
          <p:cNvPr id="7" name="Text 5"/>
          <p:cNvSpPr/>
          <p:nvPr/>
        </p:nvSpPr>
        <p:spPr>
          <a:xfrm>
            <a:off x="793790" y="659534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Der Geschäftsführer sieht die Notfälle binnen 90 Sekunden auf dem Handy. Der Polier muss nicht auf der Baustelle Anrufe entgegennehmen.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21212"/>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2 — Aufnahmebogen, der vollständig ist.</a:t>
            </a:r>
            <a:endParaRPr lang="en-US" sz="4450" dirty="0"/>
          </a:p>
        </p:txBody>
      </p:sp>
      <p:sp>
        <p:nvSpPr>
          <p:cNvPr id="3" name="Text 1"/>
          <p:cNvSpPr/>
          <p:nvPr/>
        </p:nvSpPr>
        <p:spPr>
          <a:xfrm>
            <a:off x="793790" y="3083004"/>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Wenn jemand für eine Offerte anruft, fragt Anna gezielt nach:</a:t>
            </a:r>
            <a:endParaRPr lang="en-US" sz="1750" dirty="0"/>
          </a:p>
        </p:txBody>
      </p:sp>
      <p:sp>
        <p:nvSpPr>
          <p:cNvPr id="4" name="Text 2"/>
          <p:cNvSpPr/>
          <p:nvPr/>
        </p:nvSpPr>
        <p:spPr>
          <a:xfrm>
            <a:off x="793790" y="4012883"/>
            <a:ext cx="6244709" cy="3016091"/>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Adresse und Etage (relevant für Anfahrt und Material)</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Art des Objekts (Wohnung, EFH, MFH, Gewerbe)</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Beschreibung des Anliegens</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Foto-Upload-Link per WhatsApp</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Wunschtermin und Verbindlichkeit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Stammkundenstatus</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Gewünschte Kontaktart</a:t>
            </a:r>
            <a:endParaRPr lang="en-US" sz="1750" dirty="0"/>
          </a:p>
        </p:txBody>
      </p:sp>
      <p:sp>
        <p:nvSpPr>
          <p:cNvPr id="5" name="Shape 3"/>
          <p:cNvSpPr/>
          <p:nvPr/>
        </p:nvSpPr>
        <p:spPr>
          <a:xfrm>
            <a:off x="7436168" y="2878931"/>
            <a:ext cx="6571417" cy="4229338"/>
          </a:xfrm>
          <a:prstGeom prst="roundRect">
            <a:avLst>
              <a:gd name="adj" fmla="val 3862"/>
            </a:avLst>
          </a:prstGeom>
          <a:solidFill>
            <a:srgbClr val="4950BC"/>
          </a:solidFill>
          <a:ln/>
        </p:spPr>
      </p:sp>
      <p:sp>
        <p:nvSpPr>
          <p:cNvPr id="6" name="Text 4"/>
          <p:cNvSpPr/>
          <p:nvPr/>
        </p:nvSpPr>
        <p:spPr>
          <a:xfrm>
            <a:off x="7662982" y="310574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Das Ergebnis</a:t>
            </a:r>
            <a:endParaRPr lang="en-US" sz="2200" dirty="0"/>
          </a:p>
        </p:txBody>
      </p:sp>
      <p:sp>
        <p:nvSpPr>
          <p:cNvPr id="7" name="Text 5"/>
          <p:cNvSpPr/>
          <p:nvPr/>
        </p:nvSpPr>
        <p:spPr>
          <a:xfrm>
            <a:off x="7662982" y="3686889"/>
            <a:ext cx="6117788" cy="1451610"/>
          </a:xfrm>
          <a:prstGeom prst="rect">
            <a:avLst/>
          </a:prstGeom>
          <a:noFill/>
          <a:ln/>
        </p:spPr>
        <p:txBody>
          <a:bodyPr wrap="square" lIns="0" tIns="0" rIns="0" bIns="0" rtlCol="0" anchor="t"/>
          <a:lstStyle/>
          <a:p>
            <a:pPr algn="l" indent="0" marL="0">
              <a:lnSpc>
                <a:spcPts val="2850"/>
              </a:lnSpc>
              <a:buNone/>
            </a:pPr>
            <a:r>
              <a:rPr lang="en-US" sz="1750" dirty="0">
                <a:solidFill>
                  <a:srgbClr val="FFFFFF"/>
                </a:solidFill>
                <a:latin typeface="Inter" pitchFamily="34" charset="0"/>
                <a:ea typeface="Inter" pitchFamily="34" charset="-122"/>
                <a:cs typeface="Inter" pitchFamily="34" charset="-120"/>
              </a:rPr>
              <a:t>Bei Ihnen kommt nicht "Frau Müller hat angerufen, irgendwas mit Heizung", sondern ein vollständiger Vorgang mit Adresse, Foto, Anliegen, Dringlichkeit und Rückrufpräferenz.</a:t>
            </a:r>
            <a:endParaRPr lang="en-US" sz="1750" dirty="0"/>
          </a:p>
        </p:txBody>
      </p:sp>
      <p:sp>
        <p:nvSpPr>
          <p:cNvPr id="8" name="Text 6"/>
          <p:cNvSpPr/>
          <p:nvPr/>
        </p:nvSpPr>
        <p:spPr>
          <a:xfrm>
            <a:off x="7662982" y="5342573"/>
            <a:ext cx="6117788" cy="725805"/>
          </a:xfrm>
          <a:prstGeom prst="rect">
            <a:avLst/>
          </a:prstGeom>
          <a:noFill/>
          <a:ln/>
        </p:spPr>
        <p:txBody>
          <a:bodyPr wrap="square" lIns="0" tIns="0" rIns="0" bIns="0" rtlCol="0" anchor="t"/>
          <a:lstStyle/>
          <a:p>
            <a:pPr algn="l" indent="0" marL="0">
              <a:lnSpc>
                <a:spcPts val="2850"/>
              </a:lnSpc>
              <a:buNone/>
            </a:pPr>
            <a:r>
              <a:rPr lang="en-US" sz="1750" dirty="0">
                <a:solidFill>
                  <a:srgbClr val="FFFFFF"/>
                </a:solidFill>
                <a:latin typeface="Inter" pitchFamily="34" charset="0"/>
                <a:ea typeface="Inter" pitchFamily="34" charset="-122"/>
                <a:cs typeface="Inter" pitchFamily="34" charset="-120"/>
              </a:rPr>
              <a:t>Der Verkauf kann sofort eine erste Einschätzung geben, ohne erst dreimal anzurufen.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80693"/>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3 — Offertenentwurf in 24 Stunden, nicht in einer Woche.</a:t>
            </a:r>
            <a:endParaRPr lang="en-US" sz="4450" dirty="0"/>
          </a:p>
        </p:txBody>
      </p:sp>
      <p:sp>
        <p:nvSpPr>
          <p:cNvPr id="3" name="Text 1"/>
          <p:cNvSpPr/>
          <p:nvPr/>
        </p:nvSpPr>
        <p:spPr>
          <a:xfrm>
            <a:off x="793790" y="265187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Nach jedem Vor-Ort-Termin diktieren Sie zwei bis drei Minuten in Ihr Handy:</a:t>
            </a:r>
            <a:endParaRPr lang="en-US" sz="1750" dirty="0"/>
          </a:p>
        </p:txBody>
      </p:sp>
      <p:sp>
        <p:nvSpPr>
          <p:cNvPr id="4" name="Text 2"/>
          <p:cNvSpPr/>
          <p:nvPr/>
        </p:nvSpPr>
        <p:spPr>
          <a:xfrm>
            <a:off x="1133951" y="3525083"/>
            <a:ext cx="12702659"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"Mehrfamilienhaus Bahnhofstrasse 12, 4 Stockwerke, alte Schwerkraftheizung raus, Pelletheizung 70 kW rein, Tankraum als Pelletslager umnutzbar, Kunde ist Eigentümergemeinschaft, Sprecher Herr Lüthi, Termin Mitte August nicht vorher, Budget Richtung 95 Tausend, will Tropfen-System nicht, prüft auch Wärmepumpe als Alternative."</a:t>
            </a:r>
            <a:endParaRPr lang="en-US" sz="1750" dirty="0"/>
          </a:p>
        </p:txBody>
      </p:sp>
      <p:sp>
        <p:nvSpPr>
          <p:cNvPr id="5" name="Shape 3"/>
          <p:cNvSpPr/>
          <p:nvPr/>
        </p:nvSpPr>
        <p:spPr>
          <a:xfrm>
            <a:off x="793790" y="3269933"/>
            <a:ext cx="30480" cy="1599009"/>
          </a:xfrm>
          <a:prstGeom prst="rect">
            <a:avLst/>
          </a:prstGeom>
          <a:solidFill>
            <a:srgbClr val="4950BC"/>
          </a:solidFill>
          <a:ln/>
        </p:spPr>
      </p:sp>
      <p:sp>
        <p:nvSpPr>
          <p:cNvPr id="6" name="Text 4"/>
          <p:cNvSpPr/>
          <p:nvPr/>
        </p:nvSpPr>
        <p:spPr>
          <a:xfrm>
            <a:off x="793790" y="5124093"/>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strukturiert daraus einen Offertenentwurf in Ihrer Vorlage, ergänzt aus Ihrer Preisdatenbank realistische Pauschalen, lässt offene Punkte als Klärungsmarker drin und legt eine PDF-Vorabversion in Ihrem System ab.</a:t>
            </a:r>
            <a:endParaRPr lang="en-US" sz="1750" dirty="0"/>
          </a:p>
        </p:txBody>
      </p:sp>
      <p:sp>
        <p:nvSpPr>
          <p:cNvPr id="7" name="Text 5"/>
          <p:cNvSpPr/>
          <p:nvPr/>
        </p:nvSpPr>
        <p:spPr>
          <a:xfrm>
            <a:off x="793790" y="610504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öffnen am Abend, korrigieren 10 bis 15 Prozent, geben frei. Die Offerte ist am Morgen beim Kunden.</a:t>
            </a:r>
            <a:endParaRPr lang="en-US" sz="1750" dirty="0"/>
          </a:p>
        </p:txBody>
      </p:sp>
      <p:sp>
        <p:nvSpPr>
          <p:cNvPr id="8" name="Text 6"/>
          <p:cNvSpPr/>
          <p:nvPr/>
        </p:nvSpPr>
        <p:spPr>
          <a:xfrm>
            <a:off x="793790" y="672310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Bei drei Offerten pro Woche sparen Sie sich rund vier Stunden Schreibtischzeit — und Sie sind bei kalten Anfragen häufiger der Erste.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407319"/>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4 — Disposition ohne tägliches Telefonchaos.</a:t>
            </a:r>
            <a:endParaRPr lang="en-US" sz="4450" dirty="0"/>
          </a:p>
        </p:txBody>
      </p:sp>
      <p:sp>
        <p:nvSpPr>
          <p:cNvPr id="3" name="Text 1"/>
          <p:cNvSpPr/>
          <p:nvPr/>
        </p:nvSpPr>
        <p:spPr>
          <a:xfrm>
            <a:off x="793790" y="327850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verbindet sich mit Ihrer Bestandssoftware (Vertec, Bexio, SORBA, Werkli, OPAL Bau, Sage, MEDIA Soft, etc.).</a:t>
            </a:r>
            <a:endParaRPr lang="en-US" sz="1750" dirty="0"/>
          </a:p>
        </p:txBody>
      </p:sp>
      <p:sp>
        <p:nvSpPr>
          <p:cNvPr id="4" name="Text 2"/>
          <p:cNvSpPr/>
          <p:nvPr/>
        </p:nvSpPr>
        <p:spPr>
          <a:xfrm>
            <a:off x="793790" y="389655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Aus Aufträgen, Verfügbarkeiten und Skills erzeugt das System einen Tagesplan-Vorschlag, den Ihr Disponent in unter zehn Minuten finalisiert.</a:t>
            </a:r>
            <a:endParaRPr lang="en-US" sz="1750" dirty="0"/>
          </a:p>
        </p:txBody>
      </p:sp>
      <p:sp>
        <p:nvSpPr>
          <p:cNvPr id="5" name="Text 3"/>
          <p:cNvSpPr/>
          <p:nvPr/>
        </p:nvSpPr>
        <p:spPr>
          <a:xfrm>
            <a:off x="793790" y="4877514"/>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Bei kurzfristigen Notfällen schlägt TPAI direkt zwei mögliche Umverlegungen vor — der Disponent entscheidet, der Monteur sieht den geänderten Tagesplan auf dem Handy.</a:t>
            </a:r>
            <a:endParaRPr lang="en-US" sz="1750" dirty="0"/>
          </a:p>
        </p:txBody>
      </p:sp>
      <p:sp>
        <p:nvSpPr>
          <p:cNvPr id="6" name="Shape 4"/>
          <p:cNvSpPr/>
          <p:nvPr/>
        </p:nvSpPr>
        <p:spPr>
          <a:xfrm>
            <a:off x="793790" y="5858470"/>
            <a:ext cx="13042821" cy="963811"/>
          </a:xfrm>
          <a:prstGeom prst="roundRect">
            <a:avLst>
              <a:gd name="adj" fmla="val 9884"/>
            </a:avLst>
          </a:prstGeom>
          <a:solidFill>
            <a:srgbClr val="B6FCB8"/>
          </a:solidFill>
          <a:ln/>
        </p:spPr>
      </p:sp>
      <p:pic>
        <p:nvPicPr>
          <p:cNvPr id="7" name="Image 0" descr="preencoded.png">    </p:cNvPr>
          <p:cNvPicPr>
            <a:picLocks noChangeAspect="1"/>
          </p:cNvPicPr>
          <p:nvPr/>
        </p:nvPicPr>
        <p:blipFill>
          <a:blip r:embed="rId1"/>
          <a:stretch>
            <a:fillRect/>
          </a:stretch>
        </p:blipFill>
        <p:spPr>
          <a:xfrm>
            <a:off x="1020604" y="6202561"/>
            <a:ext cx="283488" cy="226814"/>
          </a:xfrm>
          <a:prstGeom prst="rect">
            <a:avLst/>
          </a:prstGeom>
        </p:spPr>
      </p:pic>
      <p:sp>
        <p:nvSpPr>
          <p:cNvPr id="8" name="Text 5"/>
          <p:cNvSpPr/>
          <p:nvPr/>
        </p:nvSpPr>
        <p:spPr>
          <a:xfrm>
            <a:off x="1530906" y="6141958"/>
            <a:ext cx="1207889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Was vorher 45 Minuten Telefonieren war, wird ein Klick.</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2026-05-02T20:33:47Z</dcterms:created>
  <dcterms:modified xsi:type="dcterms:W3CDTF">2026-05-02T20:33:47Z</dcterms:modified>
</cp:coreProperties>
</file>